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png" ContentType="image/png"/>
  <Default Extension="gif" ContentType="image/gif"/>
  <Default Extension="m4v" ContentType="video/mp4"/>
  <Default Extension="mp4" ContentType="video/mp4"/>
  <Default Extension="undefined" ContentType="hyperlink"/>
  <Default Extension="jpg" ContentType="image/jpg"/>
  <Default Extension="mpg" ContentType="video/mpg"/>
  <Default Extension="mov" ContentType="video/mov"/>
  <Default Extension="avi" ContentType="video/avi"/>
  <Default Extension="mp3" ContentType="audio/mp3"/>
  <Default Extension="wav" ContentType="audio/wav"/>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slideMasters/slideMaster6.xml" ContentType="application/vnd.openxmlformats-officedocument.presentationml.slideMaster+xml"/>
  <Override PartName="/ppt/slides/slide6.xml" ContentType="application/vnd.openxmlformats-officedocument.presentationml.slide+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slideMasters/slideMaster7.xml" ContentType="application/vnd.openxmlformats-officedocument.presentationml.slideMaster+xml"/>
  <Override PartName="/ppt/slides/slide7.xml" ContentType="application/vnd.openxmlformats-officedocument.presentationml.slide+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slideMasters/slideMaster8.xml" ContentType="application/vnd.openxmlformats-officedocument.presentationml.slideMaster+xml"/>
  <Override PartName="/ppt/slides/slide8.xml" ContentType="application/vnd.openxmlformats-officedocument.presentationml.slide+xml"/>
  <Override PartName="/ppt/charts/chart14.xml" ContentType="application/vnd.openxmlformats-officedocument.drawingml.chart+xml"/>
  <Override PartName="/ppt/slideMasters/slideMaster9.xml" ContentType="application/vnd.openxmlformats-officedocument.presentationml.slideMaster+xml"/>
  <Override PartName="/ppt/slides/slide9.xml" ContentType="application/vnd.openxmlformats-officedocument.presentationml.slide+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slideMasters/slideMaster10.xml" ContentType="application/vnd.openxmlformats-officedocument.presentationml.slideMaster+xml"/>
  <Override PartName="/ppt/slides/slide10.xml" ContentType="application/vnd.openxmlformats-officedocument.presentationml.slide+xml"/>
  <Override PartName="/ppt/charts/chart19.xml" ContentType="application/vnd.openxmlformats-officedocument.drawingml.chart+xml"/>
  <Override PartName="/ppt/slideMasters/slideMaster11.xml" ContentType="application/vnd.openxmlformats-officedocument.presentationml.slideMaster+xml"/>
  <Override PartName="/ppt/slides/slide11.xml" ContentType="application/vnd.openxmlformats-officedocument.presentationml.slide+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slideMasters/slideMaster12.xml" ContentType="application/vnd.openxmlformats-officedocument.presentationml.slideMaster+xml"/>
  <Override PartName="/ppt/slides/slide12.xml" ContentType="application/vnd.openxmlformats-officedocument.presentationml.slide+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slideMasters/slideMaster13.xml" ContentType="application/vnd.openxmlformats-officedocument.presentationml.slideMaster+xml"/>
  <Override PartName="/ppt/slides/slide13.xml" ContentType="application/vnd.openxmlformats-officedocument.presentationml.slide+xml"/>
  <Override PartName="/ppt/charts/chart31.xml" ContentType="application/vnd.openxmlformats-officedocument.drawingml.chart+xml"/>
  <Override PartName="/ppt/slideMasters/slideMaster14.xml" ContentType="application/vnd.openxmlformats-officedocument.presentationml.slideMaster+xml"/>
  <Override PartName="/ppt/slides/slide14.xml" ContentType="application/vnd.openxmlformats-officedocument.presentationml.slide+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slideMasters/slideMaster15.xml" ContentType="application/vnd.openxmlformats-officedocument.presentationml.slideMaster+xml"/>
  <Override PartName="/ppt/slides/slide15.xml" ContentType="application/vnd.openxmlformats-officedocument.presentationml.slide+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slideMasters/slideMaster16.xml" ContentType="application/vnd.openxmlformats-officedocument.presentationml.slideMaster+xml"/>
  <Override PartName="/ppt/slides/slide16.xml" ContentType="application/vnd.openxmlformats-officedocument.presentationml.slide+xml"/>
  <Override PartName="/ppt/charts/chart42.xml" ContentType="application/vnd.openxmlformats-officedocument.drawingml.chart+xml"/>
  <Override PartName="/ppt/charts/chart43.xml" ContentType="application/vnd.openxmlformats-officedocument.drawingml.chart+xml"/>
  <Override PartName="/ppt/slideMasters/slideMaster17.xml" ContentType="application/vnd.openxmlformats-officedocument.presentationml.slideMaster+xml"/>
  <Override PartName="/ppt/slides/slide17.xml" ContentType="application/vnd.openxmlformats-officedocument.presentationml.slide+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slideMasters/slideMaster18.xml" ContentType="application/vnd.openxmlformats-officedocument.presentationml.slideMaster+xml"/>
  <Override PartName="/ppt/slides/slide18.xml" ContentType="application/vnd.openxmlformats-officedocument.presentationml.slide+xml"/>
  <Override PartName="/ppt/charts/chart48.xml" ContentType="application/vnd.openxmlformats-officedocument.drawingml.chart+xml"/>
  <Override PartName="/ppt/charts/chart49.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slideMasters/slideMaster19.xml" ContentType="application/vnd.openxmlformats-officedocument.presentationml.slideMaster+xml"/>
  <Override PartName="/ppt/slides/slide19.xml" ContentType="application/vnd.openxmlformats-officedocument.presentationml.slide+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charts/chart1.xml" ContentType="application/vnd.openxmlformats-officedocument.drawingml.chart+xml"/>
  <Override PartName="/ppt/slideLayouts/slideLayout3.xml" ContentType="application/vnd.openxmlformats-officedocument.presentationml.slideLayout+xml"/>
  <Override PartName="/ppt/slideLayouts/slideLayout4.xml" ContentType="application/vnd.openxmlformats-officedocument.presentationml.slideLayout+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12191996" cy="6858000" type="custom"/>
  <p:notesSz cx="6858000" cy="12191996"/>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392"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arget="slides/slide12.xml" Type="http://schemas.openxmlformats.org/officeDocument/2006/relationships/slide"/>  <Relationship Id="rId14" Target="slides/slide13.xml" Type="http://schemas.openxmlformats.org/officeDocument/2006/relationships/slide"/>  <Relationship Id="rId15" Target="slides/slide14.xml" Type="http://schemas.openxmlformats.org/officeDocument/2006/relationships/slide"/>  <Relationship Id="rId16" Target="slides/slide15.xml" Type="http://schemas.openxmlformats.org/officeDocument/2006/relationships/slide"/>  <Relationship Id="rId17" Target="slides/slide16.xml" Type="http://schemas.openxmlformats.org/officeDocument/2006/relationships/slide"/>  <Relationship Id="rId18" Target="slides/slide17.xml" Type="http://schemas.openxmlformats.org/officeDocument/2006/relationships/slide"/>  <Relationship Id="rId19" Target="slides/slide18.xml" Type="http://schemas.openxmlformats.org/officeDocument/2006/relationships/slide"/>  <Relationship Id="rId20" Target="slides/slide19.xml" Type="http://schemas.openxmlformats.org/officeDocument/2006/relationships/slide"/>  <Relationship Id="rId21" Target="slides/slide20.xml" Type="http://schemas.openxmlformats.org/officeDocument/2006/relationships/slide"/>  <Relationship Id="rId22" Target="slides/slide21.xml" Type="http://schemas.openxmlformats.org/officeDocument/2006/relationships/slide"/>  <Relationship Id="rId23" Target="slides/slide22.xml" Type="http://schemas.openxmlformats.org/officeDocument/2006/relationships/slide"/>  <Relationship Id="rId24" Target="slides/slide23.xml" Type="http://schemas.openxmlformats.org/officeDocument/2006/relationships/slide"/>  <Relationship Id="rId25" Target="slides/slide24.xml" Type="http://schemas.openxmlformats.org/officeDocument/2006/relationships/slide"/>  <Relationship Id="rId26" Target="slides/slide25.xml" Type="http://schemas.openxmlformats.org/officeDocument/2006/relationships/slide"/>  <Relationship Id="rId27" Target="slides/slide26.xml" Type="http://schemas.openxmlformats.org/officeDocument/2006/relationships/slide"/>  <Relationship Id="rId28" Target="slides/slide27.xml" Type="http://schemas.openxmlformats.org/officeDocument/2006/relationships/slide"/>  <Relationship Id="rId29" Target="slides/slide28.xml" Type="http://schemas.openxmlformats.org/officeDocument/2006/relationships/slide"/>  <Relationship Id="rId30" Target="slides/slide29.xml" Type="http://schemas.openxmlformats.org/officeDocument/2006/relationships/slide"/>  <Relationship Id="rId31" Target="slides/slide30.xml" Type="http://schemas.openxmlformats.org/officeDocument/2006/relationships/slide"/>  <Relationship Id="rId32" Target="slides/slide31.xml" Type="http://schemas.openxmlformats.org/officeDocument/2006/relationships/slide"/>  <Relationship Id="rId33" Target="slides/slide32.xml" Type="http://schemas.openxmlformats.org/officeDocument/2006/relationships/slide"/>  <Relationship Id="rId34" Target="slides/slide33.xml" Type="http://schemas.openxmlformats.org/officeDocument/2006/relationships/slide"/>  <Relationship Id="rId35" Target="slides/slide34.xml" Type="http://schemas.openxmlformats.org/officeDocument/2006/relationships/slide"/>  <Relationship Id="rId36" Target="slides/slide35.xml" Type="http://schemas.openxmlformats.org/officeDocument/2006/relationships/slide"/>  <Relationship Id="rId37" Target="slides/slide36.xml" Type="http://schemas.openxmlformats.org/officeDocument/2006/relationships/slide"/>  <Relationship Id="rId38" Target="slides/slide37.xml" Type="http://schemas.openxmlformats.org/officeDocument/2006/relationships/slide"/>  <Relationship Id="rId39" Target="slides/slide38.xml" Type="http://schemas.openxmlformats.org/officeDocument/2006/relationships/slide"/>  <Relationship Id="rId40" Target="slides/slide39.xml" Type="http://schemas.openxmlformats.org/officeDocument/2006/relationships/slide"/>  <Relationship Id="rId41" Target="slides/slide40.xml" Type="http://schemas.openxmlformats.org/officeDocument/2006/relationships/slide"/>  <Relationship Id="rId42" Target="slides/slide41.xml" Type="http://schemas.openxmlformats.org/officeDocument/2006/relationships/slide"/>  <Relationship Id="rId43" Target="slides/slide42.xml" Type="http://schemas.openxmlformats.org/officeDocument/2006/relationships/slide"/>  <Relationship Id="rId44" Target="slides/slide43.xml" Type="http://schemas.openxmlformats.org/officeDocument/2006/relationships/slide"/>  <Relationship Id="rId45" Target="slides/slide44.xml" Type="http://schemas.openxmlformats.org/officeDocument/2006/relationships/slide"/>  <Relationship Id="rId46" Target="slides/slide45.xml" Type="http://schemas.openxmlformats.org/officeDocument/2006/relationships/slide"/>  <Relationship Id="rId47" Target="slides/slide46.xml" Type="http://schemas.openxmlformats.org/officeDocument/2006/relationships/slide"/>  <Relationship Id="rId48" Target="slides/slide47.xml" Type="http://schemas.openxmlformats.org/officeDocument/2006/relationships/slide"/>  <Relationship Id="rId49" Target="slides/slide48.xml" Type="http://schemas.openxmlformats.org/officeDocument/2006/relationships/slide"/>  <Relationship Id="rId50" Target="slides/slide49.xml" Type="http://schemas.openxmlformats.org/officeDocument/2006/relationships/slide"/>  <Relationship Id="rId51" Target="slides/slide50.xml" Type="http://schemas.openxmlformats.org/officeDocument/2006/relationships/slide"/>  <Relationship Id="rId52" Target="slides/slide51.xml" Type="http://schemas.openxmlformats.org/officeDocument/2006/relationships/slide"/>  <Relationship Id="rId53" Target="slides/slide52.xml" Type="http://schemas.openxmlformats.org/officeDocument/2006/relationships/slide"/>  <Relationship Id="rId54" Target="slides/slide53.xml" Type="http://schemas.openxmlformats.org/officeDocument/2006/relationships/slide"/>  <Relationship Id="rId55" Target="slides/slide54.xml" Type="http://schemas.openxmlformats.org/officeDocument/2006/relationships/slide"/>  <Relationship Id="rId56" Target="slides/slide55.xml" Type="http://schemas.openxmlformats.org/officeDocument/2006/relationships/slide"/>  <Relationship Id="rId57" Type="http://schemas.openxmlformats.org/officeDocument/2006/relationships/presProps" Target="presProps.xml"/>  <Relationship Id="rId58" Type="http://schemas.openxmlformats.org/officeDocument/2006/relationships/viewProps" Target="viewProps.xml"/>  <Relationship Id="rId59" Type="http://schemas.openxmlformats.org/officeDocument/2006/relationships/theme" Target="theme/theme1.xml"/>  <Relationship Id="rId60" Type="http://schemas.openxmlformats.org/officeDocument/2006/relationships/tableStyles" Target="tableStyles.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Relationships xmlns="http://schemas.openxmlformats.org/package/2006/relationships"><Relationship Id="rId1" Type="http://schemas.openxmlformats.org/officeDocument/2006/relationships/package" Target="../embeddings/Microsoft_Excel_Worksheet15.xlsx"/></Relationships>
</file>

<file path=ppt/charts/_rels/chart16.xml.rels><?xml version="1.0" encoding="UTF-8" standalone="yes"?><Relationships xmlns="http://schemas.openxmlformats.org/package/2006/relationships"><Relationship Id="rId1" Type="http://schemas.openxmlformats.org/officeDocument/2006/relationships/package" Target="../embeddings/Microsoft_Excel_Worksheet16.xlsx"/></Relationships>
</file>

<file path=ppt/charts/_rels/chart17.xml.rels><?xml version="1.0" encoding="UTF-8" standalone="yes"?><Relationships xmlns="http://schemas.openxmlformats.org/package/2006/relationships"><Relationship Id="rId1" Type="http://schemas.openxmlformats.org/officeDocument/2006/relationships/package" Target="../embeddings/Microsoft_Excel_Worksheet17.xlsx"/></Relationships>
</file>

<file path=ppt/charts/_rels/chart18.xml.rels><?xml version="1.0" encoding="UTF-8" standalone="yes"?><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Relationships xmlns="http://schemas.openxmlformats.org/package/2006/relationships"><Relationship Id="rId1" Type="http://schemas.openxmlformats.org/officeDocument/2006/relationships/package" Target="../embeddings/Microsoft_Excel_Worksheet19.xlsx"/></Relationships>
</file>

<file path=ppt/charts/_rels/chart2.xml.rels><?xml version="1.0" encoding="UTF-8" standalone="yes"?><Relationships xmlns="http://schemas.openxmlformats.org/package/2006/relationships"><Relationship Id="rId1" Type="http://schemas.openxmlformats.org/officeDocument/2006/relationships/package" Target="../embeddings/Microsoft_Excel_Worksheet2.xlsx"/></Relationships>
</file>

<file path=ppt/charts/_rels/chart20.xml.rels><?xml version="1.0" encoding="UTF-8" standalone="yes"?><Relationships xmlns="http://schemas.openxmlformats.org/package/2006/relationships"><Relationship Id="rId1" Type="http://schemas.openxmlformats.org/officeDocument/2006/relationships/package" Target="../embeddings/Microsoft_Excel_Worksheet20.xlsx"/></Relationships>
</file>

<file path=ppt/charts/_rels/chart21.xml.rels><?xml version="1.0" encoding="UTF-8" standalone="yes"?><Relationships xmlns="http://schemas.openxmlformats.org/package/2006/relationships"><Relationship Id="rId1" Type="http://schemas.openxmlformats.org/officeDocument/2006/relationships/package" Target="../embeddings/Microsoft_Excel_Worksheet21.xlsx"/></Relationships>
</file>

<file path=ppt/charts/_rels/chart22.xml.rels><?xml version="1.0" encoding="UTF-8" standalone="yes"?><Relationships xmlns="http://schemas.openxmlformats.org/package/2006/relationships"><Relationship Id="rId1" Type="http://schemas.openxmlformats.org/officeDocument/2006/relationships/package" Target="../embeddings/Microsoft_Excel_Worksheet22.xlsx"/></Relationships>
</file>

<file path=ppt/charts/_rels/chart23.xml.rels><?xml version="1.0" encoding="UTF-8" standalone="yes"?><Relationships xmlns="http://schemas.openxmlformats.org/package/2006/relationships"><Relationship Id="rId1" Type="http://schemas.openxmlformats.org/officeDocument/2006/relationships/package" Target="../embeddings/Microsoft_Excel_Worksheet23.xlsx"/></Relationships>
</file>

<file path=ppt/charts/_rels/chart24.xml.rels><?xml version="1.0" encoding="UTF-8" standalone="yes"?><Relationships xmlns="http://schemas.openxmlformats.org/package/2006/relationships"><Relationship Id="rId1" Type="http://schemas.openxmlformats.org/officeDocument/2006/relationships/package" Target="../embeddings/Microsoft_Excel_Worksheet24.xlsx"/></Relationships>
</file>

<file path=ppt/charts/_rels/chart25.xml.rels><?xml version="1.0" encoding="UTF-8" standalone="yes"?><Relationships xmlns="http://schemas.openxmlformats.org/package/2006/relationships"><Relationship Id="rId1" Type="http://schemas.openxmlformats.org/officeDocument/2006/relationships/package" Target="../embeddings/Microsoft_Excel_Worksheet25.xlsx"/></Relationships>
</file>

<file path=ppt/charts/_rels/chart26.xml.rels><?xml version="1.0" encoding="UTF-8" standalone="yes"?><Relationships xmlns="http://schemas.openxmlformats.org/package/2006/relationships"><Relationship Id="rId1" Type="http://schemas.openxmlformats.org/officeDocument/2006/relationships/package" Target="../embeddings/Microsoft_Excel_Worksheet26.xlsx"/></Relationships>
</file>

<file path=ppt/charts/_rels/chart27.xml.rels><?xml version="1.0" encoding="UTF-8" standalone="yes"?><Relationships xmlns="http://schemas.openxmlformats.org/package/2006/relationships"><Relationship Id="rId1" Type="http://schemas.openxmlformats.org/officeDocument/2006/relationships/package" Target="../embeddings/Microsoft_Excel_Worksheet27.xlsx"/></Relationships>
</file>

<file path=ppt/charts/_rels/chart28.xml.rels><?xml version="1.0" encoding="UTF-8" standalone="yes"?><Relationships xmlns="http://schemas.openxmlformats.org/package/2006/relationships"><Relationship Id="rId1" Type="http://schemas.openxmlformats.org/officeDocument/2006/relationships/package" Target="../embeddings/Microsoft_Excel_Worksheet28.xlsx"/></Relationships>
</file>

<file path=ppt/charts/_rels/chart29.xml.rels><?xml version="1.0" encoding="UTF-8" standalone="yes"?><Relationships xmlns="http://schemas.openxmlformats.org/package/2006/relationships"><Relationship Id="rId1" Type="http://schemas.openxmlformats.org/officeDocument/2006/relationships/package" Target="../embeddings/Microsoft_Excel_Worksheet29.xlsx"/></Relationships>
</file>

<file path=ppt/charts/_rels/chart3.xml.rels><?xml version="1.0" encoding="UTF-8" standalone="yes"?><Relationships xmlns="http://schemas.openxmlformats.org/package/2006/relationships"><Relationship Id="rId1" Type="http://schemas.openxmlformats.org/officeDocument/2006/relationships/package" Target="../embeddings/Microsoft_Excel_Worksheet3.xlsx"/></Relationships>
</file>

<file path=ppt/charts/_rels/chart30.xml.rels><?xml version="1.0" encoding="UTF-8" standalone="yes"?><Relationships xmlns="http://schemas.openxmlformats.org/package/2006/relationships"><Relationship Id="rId1" Type="http://schemas.openxmlformats.org/officeDocument/2006/relationships/package" Target="../embeddings/Microsoft_Excel_Worksheet30.xlsx"/></Relationships>
</file>

<file path=ppt/charts/_rels/chart31.xml.rels><?xml version="1.0" encoding="UTF-8" standalone="yes"?><Relationships xmlns="http://schemas.openxmlformats.org/package/2006/relationships"><Relationship Id="rId1" Type="http://schemas.openxmlformats.org/officeDocument/2006/relationships/package" Target="../embeddings/Microsoft_Excel_Worksheet31.xlsx"/></Relationships>
</file>

<file path=ppt/charts/_rels/chart32.xml.rels><?xml version="1.0" encoding="UTF-8" standalone="yes"?><Relationships xmlns="http://schemas.openxmlformats.org/package/2006/relationships"><Relationship Id="rId1" Type="http://schemas.openxmlformats.org/officeDocument/2006/relationships/package" Target="../embeddings/Microsoft_Excel_Worksheet32.xlsx"/></Relationships>
</file>

<file path=ppt/charts/_rels/chart33.xml.rels><?xml version="1.0" encoding="UTF-8" standalone="yes"?><Relationships xmlns="http://schemas.openxmlformats.org/package/2006/relationships"><Relationship Id="rId1" Type="http://schemas.openxmlformats.org/officeDocument/2006/relationships/package" Target="../embeddings/Microsoft_Excel_Worksheet33.xlsx"/></Relationships>
</file>

<file path=ppt/charts/_rels/chart34.xml.rels><?xml version="1.0" encoding="UTF-8" standalone="yes"?><Relationships xmlns="http://schemas.openxmlformats.org/package/2006/relationships"><Relationship Id="rId1" Type="http://schemas.openxmlformats.org/officeDocument/2006/relationships/package" Target="../embeddings/Microsoft_Excel_Worksheet34.xlsx"/></Relationships>
</file>

<file path=ppt/charts/_rels/chart35.xml.rels><?xml version="1.0" encoding="UTF-8" standalone="yes"?><Relationships xmlns="http://schemas.openxmlformats.org/package/2006/relationships"><Relationship Id="rId1" Type="http://schemas.openxmlformats.org/officeDocument/2006/relationships/package" Target="../embeddings/Microsoft_Excel_Worksheet35.xlsx"/></Relationships>
</file>

<file path=ppt/charts/_rels/chart36.xml.rels><?xml version="1.0" encoding="UTF-8" standalone="yes"?><Relationships xmlns="http://schemas.openxmlformats.org/package/2006/relationships"><Relationship Id="rId1" Type="http://schemas.openxmlformats.org/officeDocument/2006/relationships/package" Target="../embeddings/Microsoft_Excel_Worksheet36.xlsx"/></Relationships>
</file>

<file path=ppt/charts/_rels/chart37.xml.rels><?xml version="1.0" encoding="UTF-8" standalone="yes"?><Relationships xmlns="http://schemas.openxmlformats.org/package/2006/relationships"><Relationship Id="rId1" Type="http://schemas.openxmlformats.org/officeDocument/2006/relationships/package" Target="../embeddings/Microsoft_Excel_Worksheet37.xlsx"/></Relationships>
</file>

<file path=ppt/charts/_rels/chart38.xml.rels><?xml version="1.0" encoding="UTF-8" standalone="yes"?><Relationships xmlns="http://schemas.openxmlformats.org/package/2006/relationships"><Relationship Id="rId1" Type="http://schemas.openxmlformats.org/officeDocument/2006/relationships/package" Target="../embeddings/Microsoft_Excel_Worksheet38.xlsx"/></Relationships>
</file>

<file path=ppt/charts/_rels/chart39.xml.rels><?xml version="1.0" encoding="UTF-8" standalone="yes"?><Relationships xmlns="http://schemas.openxmlformats.org/package/2006/relationships"><Relationship Id="rId1" Type="http://schemas.openxmlformats.org/officeDocument/2006/relationships/package" Target="../embeddings/Microsoft_Excel_Worksheet39.xlsx"/></Relationships>
</file>

<file path=ppt/charts/_rels/chart4.xml.rels><?xml version="1.0" encoding="UTF-8" standalone="yes"?><Relationships xmlns="http://schemas.openxmlformats.org/package/2006/relationships"><Relationship Id="rId1" Type="http://schemas.openxmlformats.org/officeDocument/2006/relationships/package" Target="../embeddings/Microsoft_Excel_Worksheet4.xlsx"/></Relationships>
</file>

<file path=ppt/charts/_rels/chart40.xml.rels><?xml version="1.0" encoding="UTF-8" standalone="yes"?><Relationships xmlns="http://schemas.openxmlformats.org/package/2006/relationships"><Relationship Id="rId1" Type="http://schemas.openxmlformats.org/officeDocument/2006/relationships/package" Target="../embeddings/Microsoft_Excel_Worksheet40.xlsx"/></Relationships>
</file>

<file path=ppt/charts/_rels/chart41.xml.rels><?xml version="1.0" encoding="UTF-8" standalone="yes"?><Relationships xmlns="http://schemas.openxmlformats.org/package/2006/relationships"><Relationship Id="rId1" Type="http://schemas.openxmlformats.org/officeDocument/2006/relationships/package" Target="../embeddings/Microsoft_Excel_Worksheet41.xlsx"/></Relationships>
</file>

<file path=ppt/charts/_rels/chart42.xml.rels><?xml version="1.0" encoding="UTF-8" standalone="yes"?><Relationships xmlns="http://schemas.openxmlformats.org/package/2006/relationships"><Relationship Id="rId1" Type="http://schemas.openxmlformats.org/officeDocument/2006/relationships/package" Target="../embeddings/Microsoft_Excel_Worksheet42.xlsx"/></Relationships>
</file>

<file path=ppt/charts/_rels/chart43.xml.rels><?xml version="1.0" encoding="UTF-8" standalone="yes"?><Relationships xmlns="http://schemas.openxmlformats.org/package/2006/relationships"><Relationship Id="rId1" Type="http://schemas.openxmlformats.org/officeDocument/2006/relationships/package" Target="../embeddings/Microsoft_Excel_Worksheet43.xlsx"/></Relationships>
</file>

<file path=ppt/charts/_rels/chart44.xml.rels><?xml version="1.0" encoding="UTF-8" standalone="yes"?><Relationships xmlns="http://schemas.openxmlformats.org/package/2006/relationships"><Relationship Id="rId1" Type="http://schemas.openxmlformats.org/officeDocument/2006/relationships/package" Target="../embeddings/Microsoft_Excel_Worksheet44.xlsx"/></Relationships>
</file>

<file path=ppt/charts/_rels/chart45.xml.rels><?xml version="1.0" encoding="UTF-8" standalone="yes"?><Relationships xmlns="http://schemas.openxmlformats.org/package/2006/relationships"><Relationship Id="rId1" Type="http://schemas.openxmlformats.org/officeDocument/2006/relationships/package" Target="../embeddings/Microsoft_Excel_Worksheet45.xlsx"/></Relationships>
</file>

<file path=ppt/charts/_rels/chart46.xml.rels><?xml version="1.0" encoding="UTF-8" standalone="yes"?><Relationships xmlns="http://schemas.openxmlformats.org/package/2006/relationships"><Relationship Id="rId1" Type="http://schemas.openxmlformats.org/officeDocument/2006/relationships/package" Target="../embeddings/Microsoft_Excel_Worksheet46.xlsx"/></Relationships>
</file>

<file path=ppt/charts/_rels/chart47.xml.rels><?xml version="1.0" encoding="UTF-8" standalone="yes"?><Relationships xmlns="http://schemas.openxmlformats.org/package/2006/relationships"><Relationship Id="rId1" Type="http://schemas.openxmlformats.org/officeDocument/2006/relationships/package" Target="../embeddings/Microsoft_Excel_Worksheet47.xlsx"/></Relationships>
</file>

<file path=ppt/charts/_rels/chart48.xml.rels><?xml version="1.0" encoding="UTF-8" standalone="yes"?><Relationships xmlns="http://schemas.openxmlformats.org/package/2006/relationships"><Relationship Id="rId1" Type="http://schemas.openxmlformats.org/officeDocument/2006/relationships/package" Target="../embeddings/Microsoft_Excel_Worksheet48.xlsx"/></Relationships>
</file>

<file path=ppt/charts/_rels/chart49.xml.rels><?xml version="1.0" encoding="UTF-8" standalone="yes"?><Relationships xmlns="http://schemas.openxmlformats.org/package/2006/relationships"><Relationship Id="rId1" Type="http://schemas.openxmlformats.org/officeDocument/2006/relationships/package" Target="../embeddings/Microsoft_Excel_Worksheet49.xlsx"/></Relationships>
</file>

<file path=ppt/charts/_rels/chart5.xml.rels><?xml version="1.0" encoding="UTF-8" standalone="yes"?><Relationships xmlns="http://schemas.openxmlformats.org/package/2006/relationships"><Relationship Id="rId1" Type="http://schemas.openxmlformats.org/officeDocument/2006/relationships/package" Target="../embeddings/Microsoft_Excel_Worksheet5.xlsx"/></Relationships>
</file>

<file path=ppt/charts/_rels/chart50.xml.rels><?xml version="1.0" encoding="UTF-8" standalone="yes"?><Relationships xmlns="http://schemas.openxmlformats.org/package/2006/relationships"><Relationship Id="rId1" Type="http://schemas.openxmlformats.org/officeDocument/2006/relationships/package" Target="../embeddings/Microsoft_Excel_Worksheet50.xlsx"/></Relationships>
</file>

<file path=ppt/charts/_rels/chart51.xml.rels><?xml version="1.0" encoding="UTF-8" standalone="yes"?><Relationships xmlns="http://schemas.openxmlformats.org/package/2006/relationships"><Relationship Id="rId1" Type="http://schemas.openxmlformats.org/officeDocument/2006/relationships/package" Target="../embeddings/Microsoft_Excel_Worksheet51.xlsx"/></Relationships>
</file>

<file path=ppt/charts/_rels/chart52.xml.rels><?xml version="1.0" encoding="UTF-8" standalone="yes"?><Relationships xmlns="http://schemas.openxmlformats.org/package/2006/relationships"><Relationship Id="rId1" Type="http://schemas.openxmlformats.org/officeDocument/2006/relationships/package" Target="../embeddings/Microsoft_Excel_Worksheet52.xlsx"/></Relationships>
</file>

<file path=ppt/charts/_rels/chart53.xml.rels><?xml version="1.0" encoding="UTF-8" standalone="yes"?><Relationships xmlns="http://schemas.openxmlformats.org/package/2006/relationships"><Relationship Id="rId1" Type="http://schemas.openxmlformats.org/officeDocument/2006/relationships/package" Target="../embeddings/Microsoft_Excel_Worksheet53.xlsx"/></Relationships>
</file>

<file path=ppt/charts/_rels/chart54.xml.rels><?xml version="1.0" encoding="UTF-8" standalone="yes"?><Relationships xmlns="http://schemas.openxmlformats.org/package/2006/relationships"><Relationship Id="rId1" Type="http://schemas.openxmlformats.org/officeDocument/2006/relationships/package" Target="../embeddings/Microsoft_Excel_Worksheet54.xlsx"/></Relationships>
</file>

<file path=ppt/charts/_rels/chart55.xml.rels><?xml version="1.0" encoding="UTF-8" standalone="yes"?><Relationships xmlns="http://schemas.openxmlformats.org/package/2006/relationships"><Relationship Id="rId1" Type="http://schemas.openxmlformats.org/officeDocument/2006/relationships/package" Target="../embeddings/Microsoft_Excel_Worksheet55.xlsx"/></Relationships>
</file>

<file path=ppt/charts/_rels/chart6.xml.rels><?xml version="1.0" encoding="UTF-8" standalone="yes"?><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chart>
    <c:plotArea>
      <c:layout/>
      <c:pieChart>
        <c:varyColors val="0"/>
        <c:ser>
          <c:idx val="0"/>
          <c:order val="0"/>
          <c:tx>
            <c:strRef>
              <c:f>Sheet1!$B$1</c:f>
              <c:strCache>
                <c:ptCount val="1"/>
                <c:pt idx="0">
                  <c:v/>
                </c:pt>
              </c:strCache>
            </c:strRef>
          </c:tx>
          <c:spPr>
            <a:solidFill>
              <a:schemeClr val="accent1"/>
            </a:solidFill>
            <a:ln w="9525" cap="flat">
              <a:solidFill>
                <a:srgbClr val="F9F9F9"/>
              </a:solidFill>
              <a:prstDash val="solid"/>
              <a:round/>
            </a:ln>
            <a:effectLst>
              <a:outerShdw sx="100000" sy="100000" kx="0" ky="0" algn="bl" blurRad="38100" rotWithShape="1" dist="23000" dir="5400000">
                <a:srgbClr val="000000">
                  <a:alpha val="35000"/>
                </a:srgbClr>
              </a:outerShdw>
            </a:effectLst>
          </c:spPr>
          <c:explosion val="0"/>
          <c:dPt>
            <c:idx val="0"/>
            <c:explosion val="0"/>
            <c:spPr>
              <a:solidFill>
                <a:srgbClr val="5DA5DA"/>
              </a:solidFill>
              <a:effectLst>
                <a:outerShdw sx="100000" sy="100000" kx="0" ky="0" algn="bl" blurRad="38100" rotWithShape="1" dist="23000" dir="5400000">
                  <a:srgbClr val="000000">
                    <a:alpha val="35000"/>
                  </a:srgbClr>
                </a:outerShdw>
              </a:effectLst>
            </c:spPr>
          </c:dPt>
          <c:dPt>
            <c:idx val="1"/>
            <c:explosion val="0"/>
            <c:spPr>
              <a:solidFill>
                <a:srgbClr val="FAA43A"/>
              </a:solidFill>
              <a:effectLst>
                <a:outerShdw sx="100000" sy="100000" kx="0" ky="0" algn="bl" blurRad="38100" rotWithShape="1" dist="23000" dir="5400000">
                  <a:srgbClr val="000000">
                    <a:alpha val="35000"/>
                  </a:srgbClr>
                </a:outerShdw>
              </a:effectLst>
            </c:spPr>
          </c:dPt>
          <c:dPt>
            <c:idx val="2"/>
            <c:explosion val="0"/>
            <c:spPr>
              <a:solidFill>
                <a:srgbClr val="60BD68"/>
              </a:solidFill>
              <a:effectLst>
                <a:outerShdw sx="100000" sy="100000" kx="0" ky="0" algn="bl" blurRad="38100" rotWithShape="1" dist="23000" dir="5400000">
                  <a:srgbClr val="000000">
                    <a:alpha val="35000"/>
                  </a:srgbClr>
                </a:outerShdw>
              </a:effectLst>
            </c:spPr>
          </c:dPt>
          <c:dLbls>
            <c:dLbl>
              <c:idx val="0"/>
              <c:numFmt formatCode="0%" sourceLinked="0"/>
              <c:txPr>
                <a:bodyPr/>
                <a:lstStyle/>
                <a:p>
                  <a:pPr>
                    <a:defRPr b="0" i="0" strike="noStrike" sz="900" u="none">
                      <a:solidFill>
                        <a:srgbClr val="000000"/>
                      </a:solidFill>
                      <a:latin typeface="Arial"/>
                    </a:defRPr>
                  </a:pPr>
                </a:p>
              </c:txPr>
              <c:dLblPos val="bestFit"/>
              <c:showLegendKey val="0"/>
              <c:showVal val="0"/>
              <c:showCatName val="0"/>
              <c:showSerName val="0"/>
              <c:showPercent val="1"/>
              <c:showBubbleSize val="0"/>
            </c:dLbl>
            <c:dLbl>
              <c:idx val="1"/>
              <c:numFmt formatCode="0%" sourceLinked="0"/>
              <c:txPr>
                <a:bodyPr/>
                <a:lstStyle/>
                <a:p>
                  <a:pPr>
                    <a:defRPr b="0" i="0" strike="noStrike" sz="900" u="none">
                      <a:solidFill>
                        <a:srgbClr val="000000"/>
                      </a:solidFill>
                      <a:latin typeface="Arial"/>
                    </a:defRPr>
                  </a:pPr>
                </a:p>
              </c:txPr>
              <c:dLblPos val="bestFit"/>
              <c:showLegendKey val="0"/>
              <c:showVal val="0"/>
              <c:showCatName val="0"/>
              <c:showSerName val="0"/>
              <c:showPercent val="1"/>
              <c:showBubbleSize val="0"/>
            </c:dLbl>
            <c:dLbl>
              <c:idx val="2"/>
              <c:numFmt formatCode="0%" sourceLinked="0"/>
              <c:txPr>
                <a:bodyPr/>
                <a:lstStyle/>
                <a:p>
                  <a:pPr>
                    <a:defRPr b="0" i="0" strike="noStrike" sz="900" u="none">
                      <a:solidFill>
                        <a:srgbClr val="000000"/>
                      </a:solidFill>
                      <a:latin typeface="Arial"/>
                    </a:defRPr>
                  </a:pPr>
                </a:p>
              </c:txPr>
              <c:dLblPos val="bestFit"/>
              <c:showLegendKey val="0"/>
              <c:showVal val="0"/>
              <c:showCatName val="0"/>
              <c:showSerName val="0"/>
              <c:showPercent val="1"/>
              <c:showBubbleSize val="0"/>
            </c:dLbl>
            <c:numFmt formatCode="0%" sourceLinked="0"/>
            <c:txPr>
              <a:bodyPr/>
              <a:lstStyle/>
              <a:p>
                <a:pPr>
                  <a:defRPr b="0" i="0" strike="noStrike" sz="1800" u="none">
                    <a:solidFill>
                      <a:srgbClr val="000000"/>
                    </a:solidFill>
                    <a:latin typeface="Arial"/>
                  </a:defRPr>
                </a:pPr>
              </a:p>
            </c:txPr>
            <c:dLblPos val="ctr"/>
            <c:showLegendKey val="0"/>
            <c:showVal val="0"/>
            <c:showCatName val="1"/>
            <c:showSerName val="0"/>
            <c:showPercent val="1"/>
            <c:showBubbleSize val="0"/>
            <c:showLeaderLines val="0"/>
          </c:dLbls>
          <c:cat>
            <c:strRef>
              <c:f>Sheet1!$A$2:$A$4</c:f>
              <c:strCache>
                <c:ptCount val="3"/>
                <c:pt idx="0">
                  <c:v>R</c:v>
                </c:pt>
                <c:pt idx="1">
                  <c:v>G</c:v>
                </c:pt>
                <c:pt idx="2">
                  <c:v>B</c:v>
                </c:pt>
              </c:strCache>
            </c:strRef>
          </c:cat>
          <c:val>
            <c:numRef>
              <c:f>Sheet1!$B$2:$B$4</c:f>
              <c:numCache>
                <c:ptCount val="3"/>
                <c:pt idx="0">
                  <c:v>10</c:v>
                </c:pt>
                <c:pt idx="1">
                  <c:v>10</c:v>
                </c:pt>
                <c:pt idx="2">
                  <c:v>5</c:v>
                </c:pt>
              </c:numCache>
            </c:numRef>
          </c:val>
        </c:ser>
        <c:firstSliceAng val="0"/>
      </c:pieChart>
      <c:spPr>
        <a:noFill/>
        <a:ln>
          <a:noFill/>
        </a:ln>
        <a:effectLst/>
      </c:spPr>
    </c:plotArea>
    <c:plotVisOnly val="1"/>
    <c:dispBlanksAs val="gap"/>
  </c:chart>
  <c:spPr>
    <a:noFill/>
    <a:ln w="12700" cap="flat">
      <a:noFill/>
      <a:miter lim="400000"/>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chart>
    <c:plotArea>
      <c:layout/>
      <c:barChart>
        <c:barDir val="bar"/>
        <c:grouping val="stacked"/>
        <c:varyColors val="0"/>
        <c:ser>
          <c:idx val="0"/>
          <c:order val="0"/>
          <c:tx>
            <c:strRef>
              <c:f>Sheet1!$B$1</c:f>
              <c:strCache>
                <c:ptCount val="1"/>
                <c:pt idx="0">
                  <c:v>Region 3</c:v>
                </c:pt>
              </c:strCache>
            </c:strRef>
          </c:tx>
          <c:spPr>
            <a:solidFill>
              <a:srgbClr val="C0504D"/>
            </a:solidFill>
            <a:effectLst>
              <a:outerShdw sx="100000" sy="100000" kx="0" ky="0" algn="bl" blurRad="38100" rotWithShape="1" dist="23000" dir="5400000">
                <a:srgbClr val="000000">
                  <a:alpha val="35000"/>
                </a:srgbClr>
              </a:outerShdw>
            </a:effectLst>
          </c:spPr>
          <c:cat>
            <c:strRef>
              <c:f>Sheet1!$A$2:$A$6</c:f>
              <c:strCache>
                <c:ptCount val="5"/>
                <c:pt idx="0">
                  <c:v>April</c:v>
                </c:pt>
                <c:pt idx="1">
                  <c:v>May</c:v>
                </c:pt>
                <c:pt idx="2">
                  <c:v>June</c:v>
                </c:pt>
                <c:pt idx="3">
                  <c:v>July</c:v>
                </c:pt>
                <c:pt idx="4">
                  <c:v>August</c:v>
                </c:pt>
              </c:strCache>
            </c:strRef>
          </c:cat>
          <c:val>
            <c:numRef>
              <c:f>Sheet1!$B$2:$B$6</c:f>
              <c:numCache>
                <c:formatCode>General</c:formatCode>
                <c:ptCount val="5"/>
                <c:pt idx="0">
                  <c:v>17</c:v>
                </c:pt>
                <c:pt idx="1">
                  <c:v>26</c:v>
                </c:pt>
                <c:pt idx="2">
                  <c:v>53</c:v>
                </c:pt>
                <c:pt idx="3">
                  <c:v>100</c:v>
                </c:pt>
                <c:pt idx="4">
                  <c:v>75</c:v>
                </c:pt>
              </c:numCache>
            </c:numRef>
          </c:val>
        </c:ser>
        <c:ser>
          <c:idx val="1"/>
          <c:order val="1"/>
          <c:tx>
            <c:strRef>
              <c:f>Sheet1!$C$1</c:f>
              <c:strCache>
                <c:ptCount val="1"/>
                <c:pt idx="0">
                  <c:v>Region 4</c:v>
                </c:pt>
              </c:strCache>
            </c:strRef>
          </c:tx>
          <c:spPr>
            <a:solidFill>
              <a:srgbClr val="4F81BD"/>
            </a:solidFill>
            <a:effectLst>
              <a:outerShdw sx="100000" sy="100000" kx="0" ky="0" algn="bl" blurRad="38100" rotWithShape="1" dist="23000" dir="5400000">
                <a:srgbClr val="000000">
                  <a:alpha val="35000"/>
                </a:srgbClr>
              </a:outerShdw>
            </a:effectLst>
          </c:spPr>
          <c:cat>
            <c:strRef>
              <c:f>Sheet1!$A$2:$A$6</c:f>
              <c:strCache>
                <c:ptCount val="5"/>
                <c:pt idx="0">
                  <c:v>April</c:v>
                </c:pt>
                <c:pt idx="1">
                  <c:v>May</c:v>
                </c:pt>
                <c:pt idx="2">
                  <c:v>June</c:v>
                </c:pt>
                <c:pt idx="3">
                  <c:v>July</c:v>
                </c:pt>
                <c:pt idx="4">
                  <c:v>August</c:v>
                </c:pt>
              </c:strCache>
            </c:strRef>
          </c:cat>
          <c:val>
            <c:numRef>
              <c:f>Sheet1!$C$2:$C$6</c:f>
              <c:numCache>
                <c:formatCode>General</c:formatCode>
                <c:ptCount val="5"/>
                <c:pt idx="0">
                  <c:v>55</c:v>
                </c:pt>
                <c:pt idx="1">
                  <c:v>43</c:v>
                </c:pt>
                <c:pt idx="2">
                  <c:v>70</c:v>
                </c:pt>
                <c:pt idx="3">
                  <c:v>90</c:v>
                </c:pt>
                <c:pt idx="4">
                  <c:v>80</c:v>
                </c:pt>
              </c:numCache>
            </c:numRef>
          </c:val>
        </c:ser>
        <c:dLbls>
          <c:numFmt formatCode="#,##0" sourceLinked="0"/>
          <c:txPr>
            <a:bodyPr/>
            <a:lstStyle/>
            <a:p>
              <a:pPr>
                <a:defRPr b="0" i="0" strike="noStrike" sz="1200" u="none">
                  <a:solidFill>
                    <a:srgbClr val="FFFFFF"/>
                  </a:solidFill>
                  <a:latin typeface="Arial"/>
                </a:defRPr>
              </a:pPr>
            </a:p>
          </c:txPr>
          <c:dLblPos val="ctr"/>
          <c:showLegendKey val="0"/>
          <c:showVal val="1"/>
          <c:showCatName val="0"/>
          <c:showSerName val="0"/>
          <c:showPercent val="0"/>
          <c:showBubbleSize val="0"/>
          <c:showLeaderLines val="0"/>
        </c:dLbls>
        <c:gapWidth val="50"/>
        <c:overlap val="100"/>
        <c:axId val="2094734554"/>
        <c:axId val="2094734552"/>
      </c:barChart>
      <c:catAx>
        <c:axId val="2094734554"/>
        <c:scaling>
          <c:orientation val="maxMin"/>
        </c:scaling>
        <c:delete val="0"/>
        <c:axPos val="l"/>
        <c:numFmt formatCode="General" sourceLinked="0"/>
        <c:majorTickMark val="out"/>
        <c:minorTickMark val="none"/>
        <c:tickLblPos val="nextTo"/>
        <c:spPr>
          <a:ln w="12700" cap="flat">
            <a:solidFill>
              <a:srgbClr val="888888"/>
            </a:solidFill>
            <a:prstDash val="solid"/>
            <a:round/>
          </a:ln>
        </c:spPr>
        <c:txPr>
          <a:bodyPr/>
          <a:lstStyle/>
          <a:p>
            <a:pPr>
              <a:defRPr sz="1400" b="0" i="0" u="none" strike="noStrike">
                <a:solidFill>
                  <a:srgbClr val="CC0000"/>
                </a:solidFill>
                <a:latin typeface="Helvetica Neue"/>
              </a:defRPr>
            </a:pPr>
            <a:endParaRPr lang="en-US"/>
          </a:p>
        </c:txPr>
        <c:crossAx val="2094734552"/>
        <c:crosses val="autoZero"/>
        <c:auto val="1"/>
        <c:lblAlgn val="ctr"/>
        <c:noMultiLvlLbl val="1"/>
      </c:catAx>
      <c:valAx>
        <c:axId val="2094734552"/>
        <c:scaling>
          <c:orientation val="minMax"/>
        </c:scaling>
        <c:delete val="0"/>
        <c:axPos val="b"/>
        <c:majorGridlines>
          <c:spPr>
            <a:ln w="12700" cap="flat">
              <a:solidFill>
                <a:srgbClr val="888888"/>
              </a:solidFill>
              <a:prstDash val="solid"/>
              <a:round/>
            </a:ln>
          </c:spPr>
        </c:majorGridlines>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chart>
    <c:plotArea>
      <c:layout/>
      <c:barChart>
        <c:barDir val="col"/>
        <c:grouping val="stacked"/>
        <c:varyColors val="0"/>
        <c:ser>
          <c:idx val="0"/>
          <c:order val="0"/>
          <c:tx>
            <c:strRef>
              <c:f>Sheet1!$B$1</c:f>
              <c:strCache>
                <c:ptCount val="1"/>
                <c:pt idx="0">
                  <c:v>Region 3</c:v>
                </c:pt>
              </c:strCache>
            </c:strRef>
          </c:tx>
          <c:spPr>
            <a:solidFill>
              <a:srgbClr val="C0504D"/>
            </a:solidFill>
            <a:effectLst>
              <a:outerShdw sx="100000" sy="100000" kx="0" ky="0" algn="bl" blurRad="38100" rotWithShape="1" dist="23000" dir="5400000">
                <a:srgbClr val="000000">
                  <a:alpha val="35000"/>
                </a:srgbClr>
              </a:outerShdw>
            </a:effectLst>
          </c:spPr>
          <c:cat>
            <c:strRef>
              <c:f>Sheet1!$A$2:$A$6</c:f>
              <c:strCache>
                <c:ptCount val="5"/>
                <c:pt idx="0">
                  <c:v>April</c:v>
                </c:pt>
                <c:pt idx="1">
                  <c:v>May</c:v>
                </c:pt>
                <c:pt idx="2">
                  <c:v>June</c:v>
                </c:pt>
                <c:pt idx="3">
                  <c:v>July</c:v>
                </c:pt>
                <c:pt idx="4">
                  <c:v>August</c:v>
                </c:pt>
              </c:strCache>
            </c:strRef>
          </c:cat>
          <c:val>
            <c:numRef>
              <c:f>Sheet1!$B$2:$B$6</c:f>
              <c:numCache>
                <c:formatCode>General</c:formatCode>
                <c:ptCount val="5"/>
                <c:pt idx="0">
                  <c:v>17</c:v>
                </c:pt>
                <c:pt idx="1">
                  <c:v>26</c:v>
                </c:pt>
                <c:pt idx="2">
                  <c:v>53</c:v>
                </c:pt>
                <c:pt idx="3">
                  <c:v>100</c:v>
                </c:pt>
                <c:pt idx="4">
                  <c:v>75</c:v>
                </c:pt>
              </c:numCache>
            </c:numRef>
          </c:val>
        </c:ser>
        <c:ser>
          <c:idx val="1"/>
          <c:order val="1"/>
          <c:tx>
            <c:strRef>
              <c:f>Sheet1!$C$1</c:f>
              <c:strCache>
                <c:ptCount val="1"/>
                <c:pt idx="0">
                  <c:v>Region 4</c:v>
                </c:pt>
              </c:strCache>
            </c:strRef>
          </c:tx>
          <c:spPr>
            <a:solidFill>
              <a:srgbClr val="4F81BD"/>
            </a:solidFill>
            <a:effectLst>
              <a:outerShdw sx="100000" sy="100000" kx="0" ky="0" algn="bl" blurRad="38100" rotWithShape="1" dist="23000" dir="5400000">
                <a:srgbClr val="000000">
                  <a:alpha val="35000"/>
                </a:srgbClr>
              </a:outerShdw>
            </a:effectLst>
          </c:spPr>
          <c:cat>
            <c:strRef>
              <c:f>Sheet1!$A$2:$A$6</c:f>
              <c:strCache>
                <c:ptCount val="5"/>
                <c:pt idx="0">
                  <c:v>April</c:v>
                </c:pt>
                <c:pt idx="1">
                  <c:v>May</c:v>
                </c:pt>
                <c:pt idx="2">
                  <c:v>June</c:v>
                </c:pt>
                <c:pt idx="3">
                  <c:v>July</c:v>
                </c:pt>
                <c:pt idx="4">
                  <c:v>August</c:v>
                </c:pt>
              </c:strCache>
            </c:strRef>
          </c:cat>
          <c:val>
            <c:numRef>
              <c:f>Sheet1!$C$2:$C$6</c:f>
              <c:numCache>
                <c:formatCode>General</c:formatCode>
                <c:ptCount val="5"/>
                <c:pt idx="0">
                  <c:v>55</c:v>
                </c:pt>
                <c:pt idx="1">
                  <c:v>43</c:v>
                </c:pt>
                <c:pt idx="2">
                  <c:v>70</c:v>
                </c:pt>
                <c:pt idx="3">
                  <c:v>90</c:v>
                </c:pt>
                <c:pt idx="4">
                  <c:v>80</c:v>
                </c:pt>
              </c:numCache>
            </c:numRef>
          </c:val>
        </c:ser>
        <c:dLbls>
          <c:numFmt formatCode="#,##0" sourceLinked="0"/>
          <c:txPr>
            <a:bodyPr/>
            <a:lstStyle/>
            <a:p>
              <a:pPr>
                <a:defRPr b="0" i="0" strike="noStrike" sz="1200" u="none">
                  <a:solidFill>
                    <a:srgbClr val="FFFFFF"/>
                  </a:solidFill>
                  <a:latin typeface="Arial"/>
                </a:defRPr>
              </a:pPr>
            </a:p>
          </c:txPr>
          <c:dLblPos val="ctr"/>
          <c:showLegendKey val="0"/>
          <c:showVal val="1"/>
          <c:showCatName val="0"/>
          <c:showSerName val="0"/>
          <c:showPercent val="0"/>
          <c:showBubbleSize val="0"/>
          <c:showLeaderLines val="0"/>
        </c:dLbls>
        <c:gapWidth val="50"/>
        <c:overlap val="100"/>
        <c:axId val="2094734554"/>
        <c:axId val="2094734552"/>
      </c:bar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CC"/>
                </a:solidFill>
                <a:latin typeface="Courier"/>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chart>
    <c:plotArea>
      <c:layout>
        <c:manualLayout>
          <c:layoutTarget val="inner"/>
          <c:xMode val="edge"/>
          <c:yMode val="edge"/>
          <c:x val="0.1"/>
          <c:y val="0.1"/>
          <c:w val="1"/>
          <c:h val="1"/>
        </c:manualLayout>
      </c:layout>
      <c:barChart>
        <c:barDir val="bar"/>
        <c:grouping val="percentStacked"/>
        <c:varyColors val="0"/>
        <c:ser>
          <c:idx val="0"/>
          <c:order val="0"/>
          <c:tx>
            <c:strRef>
              <c:f>Sheet1!$B$1</c:f>
              <c:strCache>
                <c:ptCount val="1"/>
                <c:pt idx="0">
                  <c:v>Region 3</c:v>
                </c:pt>
              </c:strCache>
            </c:strRef>
          </c:tx>
          <c:spPr>
            <a:solidFill>
              <a:srgbClr val="C0504D"/>
            </a:solidFill>
            <a:ln w="12700" cap="flat">
              <a:solidFill>
                <a:srgbClr val="F1F1F1"/>
              </a:solidFill>
              <a:prstDash val="solid"/>
              <a:round/>
            </a:ln>
            <a:effectLst>
              <a:outerShdw sx="100000" sy="100000" kx="0" ky="0" algn="bl" blurRad="38100" rotWithShape="1" dist="23000" dir="5400000">
                <a:srgbClr val="000000">
                  <a:alpha val="35000"/>
                </a:srgbClr>
              </a:outerShdw>
            </a:effectLst>
          </c:spPr>
          <c:cat>
            <c:strRef>
              <c:f>Sheet1!$A$2:$A$6</c:f>
              <c:strCache>
                <c:ptCount val="5"/>
                <c:pt idx="0">
                  <c:v>April</c:v>
                </c:pt>
                <c:pt idx="1">
                  <c:v>May</c:v>
                </c:pt>
                <c:pt idx="2">
                  <c:v>June</c:v>
                </c:pt>
                <c:pt idx="3">
                  <c:v>July</c:v>
                </c:pt>
                <c:pt idx="4">
                  <c:v>August</c:v>
                </c:pt>
              </c:strCache>
            </c:strRef>
          </c:cat>
          <c:val>
            <c:numRef>
              <c:f>Sheet1!$B$2:$B$6</c:f>
              <c:numCache>
                <c:formatCode>General</c:formatCode>
                <c:ptCount val="5"/>
                <c:pt idx="0">
                  <c:v>17</c:v>
                </c:pt>
                <c:pt idx="1">
                  <c:v>26</c:v>
                </c:pt>
                <c:pt idx="2">
                  <c:v>53</c:v>
                </c:pt>
                <c:pt idx="3">
                  <c:v>100</c:v>
                </c:pt>
                <c:pt idx="4">
                  <c:v>75</c:v>
                </c:pt>
              </c:numCache>
            </c:numRef>
          </c:val>
        </c:ser>
        <c:ser>
          <c:idx val="1"/>
          <c:order val="1"/>
          <c:tx>
            <c:strRef>
              <c:f>Sheet1!$C$1</c:f>
              <c:strCache>
                <c:ptCount val="1"/>
                <c:pt idx="0">
                  <c:v>Region 4</c:v>
                </c:pt>
              </c:strCache>
            </c:strRef>
          </c:tx>
          <c:spPr>
            <a:solidFill>
              <a:srgbClr val="4F81BD"/>
            </a:solidFill>
            <a:ln w="12700" cap="flat">
              <a:solidFill>
                <a:srgbClr val="F1F1F1"/>
              </a:solidFill>
              <a:prstDash val="solid"/>
              <a:round/>
            </a:ln>
            <a:effectLst>
              <a:outerShdw sx="100000" sy="100000" kx="0" ky="0" algn="bl" blurRad="38100" rotWithShape="1" dist="23000" dir="5400000">
                <a:srgbClr val="000000">
                  <a:alpha val="35000"/>
                </a:srgbClr>
              </a:outerShdw>
            </a:effectLst>
          </c:spPr>
          <c:cat>
            <c:strRef>
              <c:f>Sheet1!$A$2:$A$6</c:f>
              <c:strCache>
                <c:ptCount val="5"/>
                <c:pt idx="0">
                  <c:v>April</c:v>
                </c:pt>
                <c:pt idx="1">
                  <c:v>May</c:v>
                </c:pt>
                <c:pt idx="2">
                  <c:v>June</c:v>
                </c:pt>
                <c:pt idx="3">
                  <c:v>July</c:v>
                </c:pt>
                <c:pt idx="4">
                  <c:v>August</c:v>
                </c:pt>
              </c:strCache>
            </c:strRef>
          </c:cat>
          <c:val>
            <c:numRef>
              <c:f>Sheet1!$C$2:$C$6</c:f>
              <c:numCache>
                <c:formatCode>General</c:formatCode>
                <c:ptCount val="5"/>
                <c:pt idx="0">
                  <c:v>55</c:v>
                </c:pt>
                <c:pt idx="1">
                  <c:v>43</c:v>
                </c:pt>
                <c:pt idx="2">
                  <c:v>70</c:v>
                </c:pt>
                <c:pt idx="3">
                  <c:v>90</c:v>
                </c:pt>
                <c:pt idx="4">
                  <c:v>80</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gapWidth val="50"/>
        <c:overlap val="100"/>
        <c:axId val="2094734554"/>
        <c:axId val="2094734552"/>
      </c:barChart>
      <c:catAx>
        <c:axId val="2094734554"/>
        <c:scaling>
          <c:orientation val="minMax"/>
        </c:scaling>
        <c:delete val="1"/>
        <c:axPos val="l"/>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1"/>
        <c:axPos val="b"/>
        <c:majorGridlines>
          <c:spPr>
            <a:ln w="12700" cap="flat">
              <a:solidFill>
                <a:srgbClr val="888888"/>
              </a:solidFill>
              <a:prstDash val="solid"/>
              <a:round/>
            </a:ln>
          </c:spPr>
        </c:majorGridlines>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dTable>
        <c:showHorzBorder val="0"/>
        <c:showVertBorder val="0"/>
        <c:showOutline val="0"/>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chart>
  <c:spPr>
    <a:noFill/>
    <a:ln w="12700" cap="flat">
      <a:noFill/>
      <a:miter lim="400000"/>
    </a:ln>
    <a:effectLst/>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chart>
    <c:plotArea>
      <c:layout/>
      <c:barChart>
        <c:barDir val="col"/>
        <c:grouping val="percentStacked"/>
        <c:varyColors val="0"/>
        <c:ser>
          <c:idx val="0"/>
          <c:order val="0"/>
          <c:tx>
            <c:strRef>
              <c:f>Sheet1!$B$1</c:f>
              <c:strCache>
                <c:ptCount val="1"/>
                <c:pt idx="0">
                  <c:v>California</c:v>
                </c:pt>
              </c:strCache>
            </c:strRef>
          </c:tx>
          <c:spPr>
            <a:solidFill>
              <a:srgbClr val="5DA5DA"/>
            </a:solidFill>
            <a:effectLst>
              <a:outerShdw sx="100000" sy="100000" kx="0" ky="0" algn="bl" blurRad="38100" rotWithShape="1" dist="23000" dir="5400000">
                <a:srgbClr val="000000">
                  <a:alpha val="35000"/>
                </a:srgbClr>
              </a:outerShdw>
            </a:effectLst>
          </c:spPr>
          <c:cat>
            <c:strRef>
              <c:f>Sheet1!$A$2:$A$6</c:f>
              <c:strCache>
                <c:ptCount val="5"/>
                <c:pt idx="0">
                  <c:v>Apartment</c:v>
                </c:pt>
                <c:pt idx="1">
                  <c:v>Townhome</c:v>
                </c:pt>
                <c:pt idx="2">
                  <c:v>Duplex</c:v>
                </c:pt>
                <c:pt idx="3">
                  <c:v>House</c:v>
                </c:pt>
                <c:pt idx="4">
                  <c:v>Big House</c:v>
                </c:pt>
              </c:strCache>
            </c:strRef>
          </c:cat>
          <c:val>
            <c:numRef>
              <c:f>Sheet1!$B$2:$B$6</c:f>
              <c:numCache>
                <c:formatCode>General</c:formatCode>
                <c:ptCount val="5"/>
                <c:pt idx="0">
                  <c:v>2000</c:v>
                </c:pt>
                <c:pt idx="1">
                  <c:v>2800</c:v>
                </c:pt>
                <c:pt idx="2">
                  <c:v>3200</c:v>
                </c:pt>
                <c:pt idx="3">
                  <c:v>4000</c:v>
                </c:pt>
                <c:pt idx="4">
                  <c:v>5000</c:v>
                </c:pt>
              </c:numCache>
            </c:numRef>
          </c:val>
        </c:ser>
        <c:ser>
          <c:idx val="1"/>
          <c:order val="1"/>
          <c:tx>
            <c:strRef>
              <c:f>Sheet1!$C$1</c:f>
              <c:strCache>
                <c:ptCount val="1"/>
                <c:pt idx="0">
                  <c:v>Texas</c:v>
                </c:pt>
              </c:strCache>
            </c:strRef>
          </c:tx>
          <c:spPr>
            <a:solidFill>
              <a:srgbClr val="FAA43A"/>
            </a:solidFill>
            <a:effectLst>
              <a:outerShdw sx="100000" sy="100000" kx="0" ky="0" algn="bl" blurRad="38100" rotWithShape="1" dist="23000" dir="5400000">
                <a:srgbClr val="000000">
                  <a:alpha val="35000"/>
                </a:srgbClr>
              </a:outerShdw>
            </a:effectLst>
          </c:spPr>
          <c:cat>
            <c:strRef>
              <c:f>Sheet1!$A$2:$A$6</c:f>
              <c:strCache>
                <c:ptCount val="5"/>
                <c:pt idx="0">
                  <c:v>Apartment</c:v>
                </c:pt>
                <c:pt idx="1">
                  <c:v>Townhome</c:v>
                </c:pt>
                <c:pt idx="2">
                  <c:v>Duplex</c:v>
                </c:pt>
                <c:pt idx="3">
                  <c:v>House</c:v>
                </c:pt>
                <c:pt idx="4">
                  <c:v>Big House</c:v>
                </c:pt>
              </c:strCache>
            </c:strRef>
          </c:cat>
          <c:val>
            <c:numRef>
              <c:f>Sheet1!$C$2:$C$6</c:f>
              <c:numCache>
                <c:formatCode>General</c:formatCode>
                <c:ptCount val="5"/>
                <c:pt idx="0">
                  <c:v>1400</c:v>
                </c:pt>
                <c:pt idx="1">
                  <c:v>2000</c:v>
                </c:pt>
                <c:pt idx="2">
                  <c:v>2500</c:v>
                </c:pt>
                <c:pt idx="3">
                  <c:v>3000</c:v>
                </c:pt>
                <c:pt idx="4">
                  <c:v>3800</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gapWidth val="50"/>
        <c:overlap val="100"/>
        <c:axId val="2094734554"/>
        <c:axId val="2094734552"/>
      </c:bar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CC"/>
                </a:solidFill>
                <a:latin typeface="Times"/>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dTable>
        <c:showHorzBorder val="1"/>
        <c:showVertBorder val="1"/>
        <c:showOutline val="1"/>
        <c:showKeys val="0"/>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t"/>
      <c:layout/>
      <c:overlay val="0"/>
    </c:legend>
    <c:plotVisOnly val="1"/>
    <c:dispBlanksAs val="gap"/>
  </c:chart>
  <c:spPr>
    <a:noFill/>
    <a:ln w="12700" cap="flat">
      <a:noFill/>
      <a:miter lim="400000"/>
    </a:ln>
    <a:effectLst/>
  </c:sp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chart>
    <c:title>
      <c:tx>
        <c:rich>
          <a:bodyPr rot="600000"/>
          <a:lstStyle/>
          <a:p>
            <a:pPr>
              <a:defRPr sz="2000" b="0" i="0" u="none" strike="noStrike">
                <a:solidFill>
                  <a:srgbClr val="000000"/>
                </a:solidFill>
                <a:latin typeface="Arial"/>
              </a:defRPr>
            </a:pPr>
            <a:r>
              <a:rPr sz="2000" b="0" i="0" u="none" strike="noStrike">
                <a:solidFill>
                  <a:srgbClr val="000000"/>
                </a:solidFill>
                <a:latin typeface="Arial"/>
              </a:rPr>
              <a:t>Chart With &gt;26 Cols</a:t>
            </a:r>
          </a:p>
        </c:rich>
      </c:tx>
      <c:layout/>
      <c:overlay val="0"/>
    </c:title>
    <c:autoTitleDeleted val="0"/>
    <c:plotArea>
      <c:layout/>
      <c:barChart>
        <c:barDir val="col"/>
        <c:grouping val="standard"/>
        <c:varyColors val="0"/>
        <c:ser>
          <c:idx val="0"/>
          <c:order val="0"/>
          <c:tx>
            <c:strRef>
              <c:f>Sheet1!$B$1</c:f>
              <c:strCache>
                <c:ptCount val="1"/>
                <c:pt idx="0">
                  <c:v>TEST: getExcelColName</c:v>
                </c:pt>
              </c:strCache>
            </c:strRef>
          </c:tx>
          <c:spPr>
            <a:solidFill>
              <a:srgbClr val="EE1122"/>
            </a:solidFill>
            <a:effectLst>
              <a:outerShdw sx="100000" sy="100000" kx="0" ky="0" algn="bl" blurRad="38100" rotWithShape="1" dist="23000" dir="5400000">
                <a:srgbClr val="000000">
                  <a:alpha val="35000"/>
                </a:srgbClr>
              </a:outerShdw>
            </a:effectLst>
          </c:spPr>
          <c:dPt>
            <c:idx val="0"/>
            <c:invertIfNegative val="0"/>
            <c:bubble3D val="0"/>
            <c:spPr>
              <a:solidFill>
                <a:srgbClr val="0088CC"/>
              </a:solidFill>
              <a:effectLst>
                <a:outerShdw sx="100000" sy="100000" kx="0" ky="0" algn="bl" blurRad="38100" rotWithShape="1" dist="23000" dir="5400000">
                  <a:srgbClr val="000000">
                    <a:alpha val="35000"/>
                  </a:srgbClr>
                </a:outerShdw>
              </a:effectLst>
            </c:spPr>
          </c:dPt>
          <c:dPt>
            <c:idx val="1"/>
            <c:invertIfNegative val="0"/>
            <c:bubble3D val="0"/>
            <c:spPr>
              <a:solidFill>
                <a:srgbClr val="0088CC"/>
              </a:solidFill>
              <a:effectLst>
                <a:outerShdw sx="100000" sy="100000" kx="0" ky="0" algn="bl" blurRad="38100" rotWithShape="1" dist="23000" dir="5400000">
                  <a:srgbClr val="000000">
                    <a:alpha val="35000"/>
                  </a:srgbClr>
                </a:outerShdw>
              </a:effectLst>
            </c:spPr>
          </c:dPt>
          <c:dPt>
            <c:idx val="2"/>
            <c:invertIfNegative val="0"/>
            <c:bubble3D val="0"/>
            <c:spPr>
              <a:solidFill>
                <a:srgbClr val="EE1122"/>
              </a:solidFill>
              <a:effectLst>
                <a:outerShdw sx="100000" sy="100000" kx="0" ky="0" algn="bl" blurRad="38100" rotWithShape="1" dist="23000" dir="5400000">
                  <a:srgbClr val="000000">
                    <a:alpha val="35000"/>
                  </a:srgbClr>
                </a:outerShdw>
              </a:effectLst>
            </c:spPr>
          </c:dPt>
          <c:dPt>
            <c:idx val="3"/>
            <c:invertIfNegative val="0"/>
            <c:bubble3D val="0"/>
            <c:spPr>
              <a:solidFill>
                <a:srgbClr val="EE1122"/>
              </a:solidFill>
              <a:effectLst>
                <a:outerShdw sx="100000" sy="100000" kx="0" ky="0" algn="bl" blurRad="38100" rotWithShape="1" dist="23000" dir="5400000">
                  <a:srgbClr val="000000">
                    <a:alpha val="35000"/>
                  </a:srgbClr>
                </a:outerShdw>
              </a:effectLst>
            </c:spPr>
          </c:dPt>
          <c:dPt>
            <c:idx val="4"/>
            <c:invertIfNegative val="0"/>
            <c:bubble3D val="0"/>
            <c:spPr>
              <a:solidFill>
                <a:srgbClr val="EE1122"/>
              </a:solidFill>
              <a:effectLst>
                <a:outerShdw sx="100000" sy="100000" kx="0" ky="0" algn="bl" blurRad="38100" rotWithShape="1" dist="23000" dir="5400000">
                  <a:srgbClr val="000000">
                    <a:alpha val="35000"/>
                  </a:srgbClr>
                </a:outerShdw>
              </a:effectLst>
            </c:spPr>
          </c:dPt>
          <c:dPt>
            <c:idx val="5"/>
            <c:invertIfNegative val="0"/>
            <c:bubble3D val="0"/>
            <c:spPr>
              <a:solidFill>
                <a:srgbClr val="EE1122"/>
              </a:solidFill>
              <a:effectLst>
                <a:outerShdw sx="100000" sy="100000" kx="0" ky="0" algn="bl" blurRad="38100" rotWithShape="1" dist="23000" dir="5400000">
                  <a:srgbClr val="000000">
                    <a:alpha val="35000"/>
                  </a:srgbClr>
                </a:outerShdw>
              </a:effectLst>
            </c:spPr>
          </c:dPt>
          <c:dPt>
            <c:idx val="6"/>
            <c:invertIfNegative val="0"/>
            <c:bubble3D val="0"/>
            <c:spPr>
              <a:solidFill>
                <a:srgbClr val="EE1122"/>
              </a:solidFill>
              <a:effectLst>
                <a:outerShdw sx="100000" sy="100000" kx="0" ky="0" algn="bl" blurRad="38100" rotWithShape="1" dist="23000" dir="5400000">
                  <a:srgbClr val="000000">
                    <a:alpha val="35000"/>
                  </a:srgbClr>
                </a:outerShdw>
              </a:effectLst>
            </c:spPr>
          </c:dPt>
          <c:dPt>
            <c:idx val="7"/>
            <c:invertIfNegative val="0"/>
            <c:bubble3D val="0"/>
            <c:spPr>
              <a:solidFill>
                <a:srgbClr val="EE1122"/>
              </a:solidFill>
              <a:effectLst>
                <a:outerShdw sx="100000" sy="100000" kx="0" ky="0" algn="bl" blurRad="38100" rotWithShape="1" dist="23000" dir="5400000">
                  <a:srgbClr val="000000">
                    <a:alpha val="35000"/>
                  </a:srgbClr>
                </a:outerShdw>
              </a:effectLst>
            </c:spPr>
          </c:dPt>
          <c:dPt>
            <c:idx val="8"/>
            <c:invertIfNegative val="0"/>
            <c:bubble3D val="0"/>
            <c:spPr>
              <a:solidFill>
                <a:srgbClr val="EE1122"/>
              </a:solidFill>
              <a:effectLst>
                <a:outerShdw sx="100000" sy="100000" kx="0" ky="0" algn="bl" blurRad="38100" rotWithShape="1" dist="23000" dir="5400000">
                  <a:srgbClr val="000000">
                    <a:alpha val="35000"/>
                  </a:srgbClr>
                </a:outerShdw>
              </a:effectLst>
            </c:spPr>
          </c:dPt>
          <c:dPt>
            <c:idx val="9"/>
            <c:invertIfNegative val="0"/>
            <c:bubble3D val="0"/>
            <c:spPr>
              <a:solidFill>
                <a:srgbClr val="EE1122"/>
              </a:solidFill>
              <a:effectLst>
                <a:outerShdw sx="100000" sy="100000" kx="0" ky="0" algn="bl" blurRad="38100" rotWithShape="1" dist="23000" dir="5400000">
                  <a:srgbClr val="000000">
                    <a:alpha val="35000"/>
                  </a:srgbClr>
                </a:outerShdw>
              </a:effectLst>
            </c:spPr>
          </c:dPt>
          <c:dPt>
            <c:idx val="10"/>
            <c:invertIfNegative val="0"/>
            <c:bubble3D val="0"/>
            <c:spPr>
              <a:solidFill>
                <a:srgbClr val="EE1122"/>
              </a:solidFill>
              <a:effectLst>
                <a:outerShdw sx="100000" sy="100000" kx="0" ky="0" algn="bl" blurRad="38100" rotWithShape="1" dist="23000" dir="5400000">
                  <a:srgbClr val="000000">
                    <a:alpha val="35000"/>
                  </a:srgbClr>
                </a:outerShdw>
              </a:effectLst>
            </c:spPr>
          </c:dPt>
          <c:dPt>
            <c:idx val="11"/>
            <c:invertIfNegative val="0"/>
            <c:bubble3D val="0"/>
            <c:spPr>
              <a:solidFill>
                <a:srgbClr val="EE1122"/>
              </a:solidFill>
              <a:effectLst>
                <a:outerShdw sx="100000" sy="100000" kx="0" ky="0" algn="bl" blurRad="38100" rotWithShape="1" dist="23000" dir="5400000">
                  <a:srgbClr val="000000">
                    <a:alpha val="35000"/>
                  </a:srgbClr>
                </a:outerShdw>
              </a:effectLst>
            </c:spPr>
          </c:dPt>
          <c:dPt>
            <c:idx val="12"/>
            <c:invertIfNegative val="0"/>
            <c:bubble3D val="0"/>
            <c:spPr>
              <a:solidFill>
                <a:srgbClr val="EE1122"/>
              </a:solidFill>
              <a:effectLst>
                <a:outerShdw sx="100000" sy="100000" kx="0" ky="0" algn="bl" blurRad="38100" rotWithShape="1" dist="23000" dir="5400000">
                  <a:srgbClr val="000000">
                    <a:alpha val="35000"/>
                  </a:srgbClr>
                </a:outerShdw>
              </a:effectLst>
            </c:spPr>
          </c:dPt>
          <c:dPt>
            <c:idx val="13"/>
            <c:invertIfNegative val="0"/>
            <c:bubble3D val="0"/>
            <c:spPr>
              <a:solidFill>
                <a:srgbClr val="EE1122"/>
              </a:solidFill>
              <a:effectLst>
                <a:outerShdw sx="100000" sy="100000" kx="0" ky="0" algn="bl" blurRad="38100" rotWithShape="1" dist="23000" dir="5400000">
                  <a:srgbClr val="000000">
                    <a:alpha val="35000"/>
                  </a:srgbClr>
                </a:outerShdw>
              </a:effectLst>
            </c:spPr>
          </c:dPt>
          <c:dPt>
            <c:idx val="14"/>
            <c:invertIfNegative val="0"/>
            <c:bubble3D val="0"/>
            <c:spPr>
              <a:solidFill>
                <a:srgbClr val="EE1122"/>
              </a:solidFill>
              <a:effectLst>
                <a:outerShdw sx="100000" sy="100000" kx="0" ky="0" algn="bl" blurRad="38100" rotWithShape="1" dist="23000" dir="5400000">
                  <a:srgbClr val="000000">
                    <a:alpha val="35000"/>
                  </a:srgbClr>
                </a:outerShdw>
              </a:effectLst>
            </c:spPr>
          </c:dPt>
          <c:dPt>
            <c:idx val="15"/>
            <c:invertIfNegative val="0"/>
            <c:bubble3D val="0"/>
            <c:spPr>
              <a:solidFill>
                <a:srgbClr val="EE1122"/>
              </a:solidFill>
              <a:effectLst>
                <a:outerShdw sx="100000" sy="100000" kx="0" ky="0" algn="bl" blurRad="38100" rotWithShape="1" dist="23000" dir="5400000">
                  <a:srgbClr val="000000">
                    <a:alpha val="35000"/>
                  </a:srgbClr>
                </a:outerShdw>
              </a:effectLst>
            </c:spPr>
          </c:dPt>
          <c:dPt>
            <c:idx val="16"/>
            <c:invertIfNegative val="0"/>
            <c:bubble3D val="0"/>
            <c:spPr>
              <a:solidFill>
                <a:srgbClr val="EE1122"/>
              </a:solidFill>
              <a:effectLst>
                <a:outerShdw sx="100000" sy="100000" kx="0" ky="0" algn="bl" blurRad="38100" rotWithShape="1" dist="23000" dir="5400000">
                  <a:srgbClr val="000000">
                    <a:alpha val="35000"/>
                  </a:srgbClr>
                </a:outerShdw>
              </a:effectLst>
            </c:spPr>
          </c:dPt>
          <c:dPt>
            <c:idx val="17"/>
            <c:invertIfNegative val="0"/>
            <c:bubble3D val="0"/>
            <c:spPr>
              <a:solidFill>
                <a:srgbClr val="EE1122"/>
              </a:solidFill>
              <a:effectLst>
                <a:outerShdw sx="100000" sy="100000" kx="0" ky="0" algn="bl" blurRad="38100" rotWithShape="1" dist="23000" dir="5400000">
                  <a:srgbClr val="000000">
                    <a:alpha val="35000"/>
                  </a:srgbClr>
                </a:outerShdw>
              </a:effectLst>
            </c:spPr>
          </c:dPt>
          <c:dPt>
            <c:idx val="18"/>
            <c:invertIfNegative val="0"/>
            <c:bubble3D val="0"/>
            <c:spPr>
              <a:solidFill>
                <a:srgbClr val="EE1122"/>
              </a:solidFill>
              <a:effectLst>
                <a:outerShdw sx="100000" sy="100000" kx="0" ky="0" algn="bl" blurRad="38100" rotWithShape="1" dist="23000" dir="5400000">
                  <a:srgbClr val="000000">
                    <a:alpha val="35000"/>
                  </a:srgbClr>
                </a:outerShdw>
              </a:effectLst>
            </c:spPr>
          </c:dPt>
          <c:dPt>
            <c:idx val="19"/>
            <c:invertIfNegative val="0"/>
            <c:bubble3D val="0"/>
            <c:spPr>
              <a:solidFill>
                <a:srgbClr val="EE1122"/>
              </a:solidFill>
              <a:effectLst>
                <a:outerShdw sx="100000" sy="100000" kx="0" ky="0" algn="bl" blurRad="38100" rotWithShape="1" dist="23000" dir="5400000">
                  <a:srgbClr val="000000">
                    <a:alpha val="35000"/>
                  </a:srgbClr>
                </a:outerShdw>
              </a:effectLst>
            </c:spPr>
          </c:dPt>
          <c:dPt>
            <c:idx val="20"/>
            <c:invertIfNegative val="0"/>
            <c:bubble3D val="0"/>
            <c:spPr>
              <a:solidFill>
                <a:srgbClr val="EE1122"/>
              </a:solidFill>
              <a:effectLst>
                <a:outerShdw sx="100000" sy="100000" kx="0" ky="0" algn="bl" blurRad="38100" rotWithShape="1" dist="23000" dir="5400000">
                  <a:srgbClr val="000000">
                    <a:alpha val="35000"/>
                  </a:srgbClr>
                </a:outerShdw>
              </a:effectLst>
            </c:spPr>
          </c:dPt>
          <c:dPt>
            <c:idx val="21"/>
            <c:invertIfNegative val="0"/>
            <c:bubble3D val="0"/>
            <c:spPr>
              <a:solidFill>
                <a:srgbClr val="EE1122"/>
              </a:solidFill>
              <a:effectLst>
                <a:outerShdw sx="100000" sy="100000" kx="0" ky="0" algn="bl" blurRad="38100" rotWithShape="1" dist="23000" dir="5400000">
                  <a:srgbClr val="000000">
                    <a:alpha val="35000"/>
                  </a:srgbClr>
                </a:outerShdw>
              </a:effectLst>
            </c:spPr>
          </c:dPt>
          <c:dPt>
            <c:idx val="22"/>
            <c:invertIfNegative val="0"/>
            <c:bubble3D val="0"/>
            <c:spPr>
              <a:solidFill>
                <a:srgbClr val="EE1122"/>
              </a:solidFill>
              <a:effectLst>
                <a:outerShdw sx="100000" sy="100000" kx="0" ky="0" algn="bl" blurRad="38100" rotWithShape="1" dist="23000" dir="5400000">
                  <a:srgbClr val="000000">
                    <a:alpha val="35000"/>
                  </a:srgbClr>
                </a:outerShdw>
              </a:effectLst>
            </c:spPr>
          </c:dPt>
          <c:dPt>
            <c:idx val="23"/>
            <c:invertIfNegative val="0"/>
            <c:bubble3D val="0"/>
            <c:spPr>
              <a:solidFill>
                <a:srgbClr val="EE1122"/>
              </a:solidFill>
              <a:effectLst>
                <a:outerShdw sx="100000" sy="100000" kx="0" ky="0" algn="bl" blurRad="38100" rotWithShape="1" dist="23000" dir="5400000">
                  <a:srgbClr val="000000">
                    <a:alpha val="35000"/>
                  </a:srgbClr>
                </a:outerShdw>
              </a:effectLst>
            </c:spPr>
          </c:dPt>
          <c:dPt>
            <c:idx val="24"/>
            <c:invertIfNegative val="0"/>
            <c:bubble3D val="0"/>
            <c:spPr>
              <a:solidFill>
                <a:srgbClr val="EE1122"/>
              </a:solidFill>
              <a:effectLst>
                <a:outerShdw sx="100000" sy="100000" kx="0" ky="0" algn="bl" blurRad="38100" rotWithShape="1" dist="23000" dir="5400000">
                  <a:srgbClr val="000000">
                    <a:alpha val="35000"/>
                  </a:srgbClr>
                </a:outerShdw>
              </a:effectLst>
            </c:spPr>
          </c:dPt>
          <c:dPt>
            <c:idx val="25"/>
            <c:invertIfNegative val="0"/>
            <c:bubble3D val="0"/>
            <c:spPr>
              <a:solidFill>
                <a:srgbClr val="EE1122"/>
              </a:solidFill>
              <a:effectLst>
                <a:outerShdw sx="100000" sy="100000" kx="0" ky="0" algn="bl" blurRad="38100" rotWithShape="1" dist="23000" dir="5400000">
                  <a:srgbClr val="000000">
                    <a:alpha val="35000"/>
                  </a:srgbClr>
                </a:outerShdw>
              </a:effectLst>
            </c:spPr>
          </c:dPt>
          <c:dPt>
            <c:idx val="26"/>
            <c:invertIfNegative val="0"/>
            <c:bubble3D val="0"/>
            <c:spPr>
              <a:solidFill>
                <a:srgbClr val="EE1122"/>
              </a:solidFill>
              <a:effectLst>
                <a:outerShdw sx="100000" sy="100000" kx="0" ky="0" algn="bl" blurRad="38100" rotWithShape="1" dist="23000" dir="5400000">
                  <a:srgbClr val="000000">
                    <a:alpha val="35000"/>
                  </a:srgbClr>
                </a:outerShdw>
              </a:effectLst>
            </c:spPr>
          </c:dPt>
          <c:dPt>
            <c:idx val="27"/>
            <c:invertIfNegative val="0"/>
            <c:bubble3D val="0"/>
            <c:spPr>
              <a:solidFill>
                <a:srgbClr val="EE1122"/>
              </a:solidFill>
              <a:effectLst>
                <a:outerShdw sx="100000" sy="100000" kx="0" ky="0" algn="bl" blurRad="38100" rotWithShape="1" dist="23000" dir="5400000">
                  <a:srgbClr val="000000">
                    <a:alpha val="35000"/>
                  </a:srgbClr>
                </a:outerShdw>
              </a:effectLst>
            </c:spPr>
          </c:dPt>
          <c:dPt>
            <c:idx val="28"/>
            <c:invertIfNegative val="0"/>
            <c:bubble3D val="0"/>
            <c:spPr>
              <a:solidFill>
                <a:srgbClr val="EE1122"/>
              </a:solidFill>
              <a:effectLst>
                <a:outerShdw sx="100000" sy="100000" kx="0" ky="0" algn="bl" blurRad="38100" rotWithShape="1" dist="23000" dir="5400000">
                  <a:srgbClr val="000000">
                    <a:alpha val="35000"/>
                  </a:srgbClr>
                </a:outerShdw>
              </a:effectLst>
            </c:spPr>
          </c:dPt>
          <c:dPt>
            <c:idx val="29"/>
            <c:invertIfNegative val="0"/>
            <c:bubble3D val="0"/>
            <c:spPr>
              <a:solidFill>
                <a:srgbClr val="EE1122"/>
              </a:solidFill>
              <a:effectLst>
                <a:outerShdw sx="100000" sy="100000" kx="0" ky="0" algn="bl" blurRad="38100" rotWithShape="1" dist="23000" dir="5400000">
                  <a:srgbClr val="000000">
                    <a:alpha val="35000"/>
                  </a:srgbClr>
                </a:outerShdw>
              </a:effectLst>
            </c:spPr>
          </c:dPt>
          <c:cat>
            <c:strRef>
              <c:f>Sheet1!$A$2:$A$31</c:f>
              <c:strCache>
                <c:ptCount val="30"/>
                <c:pt idx="0">
                  <c:v>A</c:v>
                </c:pt>
                <c:pt idx="1">
                  <c:v>B</c:v>
                </c:pt>
                <c:pt idx="2">
                  <c:v>C</c:v>
                </c:pt>
                <c:pt idx="3">
                  <c:v>D</c:v>
                </c:pt>
                <c:pt idx="4">
                  <c:v>E</c:v>
                </c:pt>
                <c:pt idx="5">
                  <c:v>F</c:v>
                </c:pt>
                <c:pt idx="6">
                  <c:v>G</c:v>
                </c:pt>
                <c:pt idx="7">
                  <c:v>H</c:v>
                </c:pt>
                <c:pt idx="8">
                  <c:v>I</c:v>
                </c:pt>
                <c:pt idx="9">
                  <c:v>J</c:v>
                </c:pt>
                <c:pt idx="10">
                  <c:v>K</c:v>
                </c:pt>
                <c:pt idx="11">
                  <c:v>L</c:v>
                </c:pt>
                <c:pt idx="12">
                  <c:v>M</c:v>
                </c:pt>
                <c:pt idx="13">
                  <c:v>N</c:v>
                </c:pt>
                <c:pt idx="14">
                  <c:v>O</c:v>
                </c:pt>
                <c:pt idx="15">
                  <c:v>P</c:v>
                </c:pt>
                <c:pt idx="16">
                  <c:v>Q</c:v>
                </c:pt>
                <c:pt idx="17">
                  <c:v>R</c:v>
                </c:pt>
                <c:pt idx="18">
                  <c:v>S</c:v>
                </c:pt>
                <c:pt idx="19">
                  <c:v>T</c:v>
                </c:pt>
                <c:pt idx="20">
                  <c:v>U</c:v>
                </c:pt>
                <c:pt idx="21">
                  <c:v>V</c:v>
                </c:pt>
                <c:pt idx="22">
                  <c:v>W</c:v>
                </c:pt>
                <c:pt idx="23">
                  <c:v>X</c:v>
                </c:pt>
                <c:pt idx="24">
                  <c:v>Y</c:v>
                </c:pt>
                <c:pt idx="25">
                  <c:v>Z</c:v>
                </c:pt>
                <c:pt idx="26">
                  <c:v>AA</c:v>
                </c:pt>
                <c:pt idx="27">
                  <c:v>AB</c:v>
                </c:pt>
                <c:pt idx="28">
                  <c:v>AC</c:v>
                </c:pt>
                <c:pt idx="29">
                  <c:v>AD</c:v>
                </c:pt>
              </c:strCache>
            </c:strRef>
          </c:cat>
          <c:val>
            <c:numRef>
              <c:f>Sheet1!$B$2:$B$31</c:f>
              <c:numCache>
                <c:formatCode>General</c:formatCode>
                <c:ptCount val="30"/>
                <c:pt idx="0">
                  <c:v>-5</c:v>
                </c:pt>
                <c:pt idx="1">
                  <c:v>-3</c:v>
                </c:pt>
                <c:pt idx="2">
                  <c:v>1</c:v>
                </c:pt>
                <c:pt idx="3">
                  <c:v>3</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gapWidth val="150"/>
        <c:overlap val="0"/>
        <c:axId val="2094734554"/>
        <c:axId val="2094734552"/>
      </c:barChart>
      <c:catAx>
        <c:axId val="2094734554"/>
        <c:scaling>
          <c:orientation val="minMax"/>
        </c:scaling>
        <c:delete val="0"/>
        <c:axPos val="b"/>
        <c:title>
          <c:tx>
            <c:rich>
              <a:bodyPr/>
              <a:lstStyle/>
              <a:p>
                <a:pPr>
                  <a:defRPr sz="1400" b="0" i="0" u="none" strike="noStrike">
                    <a:solidFill>
                      <a:srgbClr val="4286f4"/>
                    </a:solidFill>
                    <a:latin typeface="Arial"/>
                  </a:defRPr>
                </a:pPr>
                <a:r>
                  <a:rPr sz="1400" b="0" i="0" u="none" strike="noStrike">
                    <a:solidFill>
                      <a:srgbClr val="4286f4"/>
                    </a:solidFill>
                    <a:latin typeface="Arial"/>
                  </a:rPr>
                  <a:t>Letters</a:t>
                </a:r>
              </a:p>
            </c:rich>
          </c:tx>
          <c:layout/>
          <c:overlay val="0"/>
        </c:title>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title>
          <c:tx>
            <c:rich>
              <a:bodyPr/>
              <a:lstStyle/>
              <a:p>
                <a:pPr>
                  <a:defRPr sz="1600" b="0" i="0" u="none" strike="noStrike">
                    <a:solidFill>
                      <a:srgbClr val="c11c13"/>
                    </a:solidFill>
                    <a:latin typeface="Arial"/>
                  </a:defRPr>
                </a:pPr>
                <a:r>
                  <a:rPr sz="1600" b="0" i="0" u="none" strike="noStrike">
                    <a:solidFill>
                      <a:srgbClr val="c11c13"/>
                    </a:solidFill>
                    <a:latin typeface="Arial"/>
                  </a:rPr>
                  <a:t>Column Index</a:t>
                </a:r>
              </a:p>
            </c:rich>
          </c:tx>
          <c:layout/>
          <c:overlay val="0"/>
        </c:title>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400" b="0" i="0" u="none" strike="noStrike">
                <a:solidFill>
                  <a:srgbClr val="0088CC"/>
                </a:solidFill>
                <a:latin typeface="Arial"/>
              </a:defRPr>
            </a:pPr>
            <a:r>
              <a:rPr sz="1400" b="0" i="0" u="none" strike="noStrike">
                <a:solidFill>
                  <a:srgbClr val="0088CC"/>
                </a:solidFill>
                <a:latin typeface="Arial"/>
              </a:rPr>
              <a:t>Bar Charts Can Be Multi-Color</a:t>
            </a:r>
          </a:p>
        </c:rich>
      </c:tx>
      <c:layout/>
      <c:overlay val="0"/>
    </c:title>
    <c:autoTitleDeleted val="0"/>
    <c:plotArea>
      <c:layout/>
      <c:barChart>
        <c:barDir val="bar"/>
        <c:grouping val="standard"/>
        <c:varyColors val="0"/>
        <c:ser>
          <c:idx val="0"/>
          <c:order val="0"/>
          <c:tx>
            <c:strRef>
              <c:f>Sheet1!$B$1</c:f>
              <c:strCache>
                <c:ptCount val="1"/>
                <c:pt idx="0">
                  <c:v>Labels are Excel Date Values</c:v>
                </c:pt>
              </c:strCache>
            </c:strRef>
          </c:tx>
          <c:spPr>
            <a:solidFill>
              <a:srgbClr val="0077BF"/>
            </a:solidFill>
            <a:effectLst>
              <a:outerShdw sx="100000" sy="100000" kx="0" ky="0" algn="bl" blurRad="38100" rotWithShape="1" dist="23000" dir="5400000">
                <a:srgbClr val="000000">
                  <a:alpha val="35000"/>
                </a:srgbClr>
              </a:outerShdw>
            </a:effectLst>
          </c:spPr>
          <c:dPt>
            <c:idx val="0"/>
            <c:invertIfNegative val="1"/>
            <c:bubble3D val="0"/>
            <c:spPr>
              <a:solidFill>
                <a:srgbClr val="0077BF"/>
              </a:solidFill>
              <a:effectLst>
                <a:outerShdw sx="100000" sy="100000" kx="0" ky="0" algn="bl" blurRad="38100" rotWithShape="1" dist="23000" dir="5400000">
                  <a:srgbClr val="000000">
                    <a:alpha val="35000"/>
                  </a:srgbClr>
                </a:outerShdw>
              </a:effectLst>
            </c:spPr>
          </c:dPt>
          <c:dPt>
            <c:idx val="1"/>
            <c:invertIfNegative val="1"/>
            <c:bubble3D val="0"/>
            <c:spPr>
              <a:solidFill>
                <a:srgbClr val="4E9D2D"/>
              </a:solidFill>
              <a:effectLst>
                <a:outerShdw sx="100000" sy="100000" kx="0" ky="0" algn="bl" blurRad="38100" rotWithShape="1" dist="23000" dir="5400000">
                  <a:srgbClr val="000000">
                    <a:alpha val="35000"/>
                  </a:srgbClr>
                </a:outerShdw>
              </a:effectLst>
            </c:spPr>
          </c:dPt>
          <c:dPt>
            <c:idx val="2"/>
            <c:invertIfNegative val="1"/>
            <c:bubble3D val="0"/>
            <c:spPr>
              <a:solidFill>
                <a:srgbClr val="ECAA00"/>
              </a:solidFill>
              <a:effectLst>
                <a:outerShdw sx="100000" sy="100000" kx="0" ky="0" algn="bl" blurRad="38100" rotWithShape="1" dist="23000" dir="5400000">
                  <a:srgbClr val="000000">
                    <a:alpha val="35000"/>
                  </a:srgbClr>
                </a:outerShdw>
              </a:effectLst>
            </c:spPr>
          </c:dPt>
          <c:dPt>
            <c:idx val="3"/>
            <c:invertIfNegative val="1"/>
            <c:bubble3D val="0"/>
            <c:spPr>
              <a:solidFill>
                <a:srgbClr val="5FC4E3"/>
              </a:solidFill>
              <a:effectLst>
                <a:outerShdw sx="100000" sy="100000" kx="0" ky="0" algn="bl" blurRad="38100" rotWithShape="1" dist="23000" dir="5400000">
                  <a:srgbClr val="000000">
                    <a:alpha val="35000"/>
                  </a:srgbClr>
                </a:outerShdw>
              </a:effectLst>
            </c:spPr>
          </c:dPt>
          <c:dPt>
            <c:idx val="4"/>
            <c:invertIfNegative val="1"/>
            <c:bubble3D val="0"/>
            <c:spPr>
              <a:solidFill>
                <a:srgbClr val="DE4216"/>
              </a:solidFill>
              <a:effectLst>
                <a:outerShdw sx="100000" sy="100000" kx="0" ky="0" algn="bl" blurRad="38100" rotWithShape="1" dist="23000" dir="5400000">
                  <a:srgbClr val="000000">
                    <a:alpha val="35000"/>
                  </a:srgbClr>
                </a:outerShdw>
              </a:effectLst>
            </c:spPr>
          </c:dPt>
          <c:dPt>
            <c:idx val="5"/>
            <c:invertIfNegative val="1"/>
            <c:bubble3D val="0"/>
            <c:spPr>
              <a:solidFill>
                <a:srgbClr val="154384"/>
              </a:solidFill>
              <a:effectLst>
                <a:outerShdw sx="100000" sy="100000" kx="0" ky="0" algn="bl" blurRad="38100" rotWithShape="1" dist="23000" dir="5400000">
                  <a:srgbClr val="000000">
                    <a:alpha val="35000"/>
                  </a:srgbClr>
                </a:outerShdw>
              </a:effectLst>
            </c:spPr>
          </c:dPt>
          <c:cat>
            <c:numRef>
              <c:f>Sheet1!$A$2:$A$7</c:f>
              <c:numCache>
                <c:formatCode>yyyy-mm</c:formatCode>
                <c:ptCount val="6"/>
                <c:pt idx="0">
                  <c:v>37987</c:v>
                </c:pt>
                <c:pt idx="1">
                  <c:v>38018</c:v>
                </c:pt>
                <c:pt idx="2">
                  <c:v>38047</c:v>
                </c:pt>
                <c:pt idx="3">
                  <c:v>38078</c:v>
                </c:pt>
                <c:pt idx="4">
                  <c:v>38108</c:v>
                </c:pt>
                <c:pt idx="5">
                  <c:v>38139</c:v>
                </c:pt>
              </c:numCache>
            </c:numRef>
          </c:cat>
          <c:val>
            <c:numRef>
              <c:f>Sheet1!$B$2:$B$7</c:f>
              <c:numCache>
                <c:formatCode>General</c:formatCode>
                <c:ptCount val="6"/>
                <c:pt idx="0">
                  <c:v>20</c:v>
                </c:pt>
                <c:pt idx="1">
                  <c:v>30</c:v>
                </c:pt>
                <c:pt idx="2">
                  <c:v>10</c:v>
                </c:pt>
                <c:pt idx="3">
                  <c:v>25</c:v>
                </c:pt>
                <c:pt idx="4">
                  <c:v>15</c:v>
                </c:pt>
                <c:pt idx="5">
                  <c:v>5</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gapWidth val="150"/>
        <c:overlap val="0"/>
        <c:axId val="2094734554"/>
        <c:axId val="2094734552"/>
      </c:barChart>
      <c:dateAx>
        <c:axId val="2094734554"/>
        <c:scaling>
          <c:orientation val="minMax"/>
        </c:scaling>
        <c:delete val="0"/>
        <c:axPos val="l"/>
        <c:numFmt formatCode="yyyy-mm"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dateAx>
      <c:valAx>
        <c:axId val="2094734552"/>
        <c:scaling>
          <c:orientation val="minMax"/>
          <c:max val="45"/>
        </c:scaling>
        <c:delete val="0"/>
        <c:axPos val="b"/>
        <c:majorGridlines>
          <c:spPr>
            <a:ln w="12700" cap="flat">
              <a:solidFill>
                <a:srgbClr val="888888"/>
              </a:solidFill>
              <a:prstDash val="solid"/>
              <a:round/>
            </a:ln>
          </c:spPr>
        </c:majorGridlines>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majorUnit val="15"/>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chart>
    <c:plotArea>
      <c:layout/>
      <c:barChart>
        <c:barDir val="bar"/>
        <c:grouping val="standard"/>
        <c:varyColors val="0"/>
        <c:ser>
          <c:idx val="0"/>
          <c:order val="0"/>
          <c:tx>
            <c:strRef>
              <c:f>Sheet1!$B$1</c:f>
              <c:strCache>
                <c:ptCount val="1"/>
                <c:pt idx="0">
                  <c:v>Too Many Colors Series</c:v>
                </c:pt>
              </c:strCache>
            </c:strRef>
          </c:tx>
          <c:spPr>
            <a:solidFill>
              <a:srgbClr val="0077BF"/>
            </a:solidFill>
            <a:effectLst>
              <a:outerShdw sx="100000" sy="100000" kx="0" ky="0" algn="bl" blurRad="38100" rotWithShape="1" dist="23000" dir="5400000">
                <a:srgbClr val="000000">
                  <a:alpha val="35000"/>
                </a:srgbClr>
              </a:outerShdw>
            </a:effectLst>
          </c:spPr>
          <c:dPt>
            <c:idx val="0"/>
            <c:invertIfNegative val="1"/>
            <c:bubble3D val="0"/>
            <c:spPr>
              <a:solidFill>
                <a:srgbClr val="0077BF"/>
              </a:solidFill>
              <a:effectLst>
                <a:outerShdw sx="100000" sy="100000" kx="0" ky="0" algn="bl" blurRad="38100" rotWithShape="1" dist="23000" dir="5400000">
                  <a:srgbClr val="000000">
                    <a:alpha val="35000"/>
                  </a:srgbClr>
                </a:outerShdw>
              </a:effectLst>
            </c:spPr>
          </c:dPt>
          <c:dPt>
            <c:idx val="1"/>
            <c:invertIfNegative val="1"/>
            <c:bubble3D val="0"/>
            <c:spPr>
              <a:solidFill>
                <a:srgbClr val="4E9D2D"/>
              </a:solidFill>
              <a:effectLst>
                <a:outerShdw sx="100000" sy="100000" kx="0" ky="0" algn="bl" blurRad="38100" rotWithShape="1" dist="23000" dir="5400000">
                  <a:srgbClr val="000000">
                    <a:alpha val="35000"/>
                  </a:srgbClr>
                </a:outerShdw>
              </a:effectLst>
            </c:spPr>
          </c:dPt>
          <c:dPt>
            <c:idx val="2"/>
            <c:invertIfNegative val="1"/>
            <c:bubble3D val="0"/>
            <c:spPr>
              <a:solidFill>
                <a:srgbClr val="ECAA00"/>
              </a:solidFill>
              <a:effectLst>
                <a:outerShdw sx="100000" sy="100000" kx="0" ky="0" algn="bl" blurRad="38100" rotWithShape="1" dist="23000" dir="5400000">
                  <a:srgbClr val="000000">
                    <a:alpha val="35000"/>
                  </a:srgbClr>
                </a:outerShdw>
              </a:effectLst>
            </c:spPr>
          </c:dPt>
          <c:dPt>
            <c:idx val="3"/>
            <c:invertIfNegative val="1"/>
            <c:bubble3D val="0"/>
            <c:spPr>
              <a:solidFill>
                <a:srgbClr val="5FC4E3"/>
              </a:solidFill>
              <a:effectLst>
                <a:outerShdw sx="100000" sy="100000" kx="0" ky="0" algn="bl" blurRad="38100" rotWithShape="1" dist="23000" dir="5400000">
                  <a:srgbClr val="000000">
                    <a:alpha val="35000"/>
                  </a:srgbClr>
                </a:outerShdw>
              </a:effectLst>
            </c:spPr>
          </c:dPt>
          <c:dPt>
            <c:idx val="4"/>
            <c:invertIfNegative val="1"/>
            <c:bubble3D val="0"/>
            <c:spPr>
              <a:solidFill>
                <a:srgbClr val="DE4216"/>
              </a:solidFill>
              <a:effectLst>
                <a:outerShdw sx="100000" sy="100000" kx="0" ky="0" algn="bl" blurRad="38100" rotWithShape="1" dist="23000" dir="5400000">
                  <a:srgbClr val="000000">
                    <a:alpha val="35000"/>
                  </a:srgbClr>
                </a:outerShdw>
              </a:effectLst>
            </c:spPr>
          </c:dPt>
          <c:dPt>
            <c:idx val="5"/>
            <c:invertIfNegative val="1"/>
            <c:bubble3D val="0"/>
            <c:spPr>
              <a:solidFill>
                <a:srgbClr val="154384"/>
              </a:solidFill>
              <a:effectLst>
                <a:outerShdw sx="100000" sy="100000" kx="0" ky="0" algn="bl" blurRad="38100" rotWithShape="1" dist="23000" dir="5400000">
                  <a:srgbClr val="000000">
                    <a:alpha val="35000"/>
                  </a:srgbClr>
                </a:outerShdw>
              </a:effectLst>
            </c:spPr>
          </c:dPt>
          <c:cat>
            <c:numRef>
              <c:f>Sheet1!$A$2:$A$7</c:f>
              <c:numCache>
                <c:formatCode>mmm-yy</c:formatCode>
                <c:ptCount val="6"/>
                <c:pt idx="0">
                  <c:v>37987</c:v>
                </c:pt>
                <c:pt idx="1">
                  <c:v>38018</c:v>
                </c:pt>
                <c:pt idx="2">
                  <c:v>38047</c:v>
                </c:pt>
                <c:pt idx="3">
                  <c:v>38078</c:v>
                </c:pt>
                <c:pt idx="4">
                  <c:v>38108</c:v>
                </c:pt>
                <c:pt idx="5">
                  <c:v>38139</c:v>
                </c:pt>
              </c:numCache>
            </c:numRef>
          </c:cat>
          <c:val>
            <c:numRef>
              <c:f>Sheet1!$B$2:$B$7</c:f>
              <c:numCache>
                <c:formatCode>General</c:formatCode>
                <c:ptCount val="6"/>
                <c:pt idx="0">
                  <c:v>0.2</c:v>
                </c:pt>
                <c:pt idx="1">
                  <c:v>0.3</c:v>
                </c:pt>
                <c:pt idx="2">
                  <c:v>0.1</c:v>
                </c:pt>
                <c:pt idx="3">
                  <c:v>0.25</c:v>
                </c:pt>
                <c:pt idx="4">
                  <c:v>0.15</c:v>
                </c:pt>
                <c:pt idx="5">
                  <c:v>0.05</c:v>
                </c:pt>
              </c:numCache>
            </c:numRef>
          </c:val>
        </c:ser>
        <c:dLbls>
          <c:numFmt formatCode="#%" sourceLinked="0"/>
          <c:txPr>
            <a:bodyPr/>
            <a:lstStyle/>
            <a:p>
              <a:pPr>
                <a:defRPr b="0" i="0" strike="noStrike" sz="1200" u="none">
                  <a:solidFill>
                    <a:srgbClr val="000000"/>
                  </a:solidFill>
                  <a:latin typeface="Arial"/>
                </a:defRPr>
              </a:pPr>
            </a:p>
          </c:txPr>
          <c:dLblPos val="outEnd"/>
          <c:showLegendKey val="0"/>
          <c:showVal val="1"/>
          <c:showCatName val="0"/>
          <c:showSerName val="0"/>
          <c:showPercent val="0"/>
          <c:showBubbleSize val="0"/>
          <c:showLeaderLines val="0"/>
        </c:dLbls>
        <c:gapWidth val="25"/>
        <c:overlap val="0"/>
        <c:axId val="2094734554"/>
        <c:axId val="2094734552"/>
      </c:barChart>
      <c:dateAx>
        <c:axId val="2094734554"/>
        <c:scaling>
          <c:orientation val="minMax"/>
        </c:scaling>
        <c:delete val="0"/>
        <c:axPos val="l"/>
        <c:numFmt formatCode="mmm-yy"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dateAx>
      <c:valAx>
        <c:axId val="2094734552"/>
        <c:scaling>
          <c:orientation val="minMax"/>
          <c:max val="1"/>
        </c:scaling>
        <c:delete val="0"/>
        <c:axPos val="b"/>
        <c:majorGridlines>
          <c:spPr>
            <a:ln w="12700" cap="flat">
              <a:solidFill>
                <a:srgbClr val="888888"/>
              </a:solidFill>
              <a:prstDash val="solid"/>
              <a:round/>
            </a:ln>
          </c:spPr>
        </c:majorGridlines>
        <c:numFmt formatCode="#%"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majorUnit val="0.2"/>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chart>
    <c:plotArea>
      <c:layout/>
      <c:barChart>
        <c:barDir val="bar"/>
        <c:grouping val="standard"/>
        <c:varyColors val="0"/>
        <c:ser>
          <c:idx val="0"/>
          <c:order val="0"/>
          <c:tx>
            <c:strRef>
              <c:f>Sheet1!$B$1</c:f>
              <c:strCache>
                <c:ptCount val="1"/>
                <c:pt idx="0">
                  <c:v>Two Color Series</c:v>
                </c:pt>
              </c:strCache>
            </c:strRef>
          </c:tx>
          <c:spPr>
            <a:solidFill>
              <a:srgbClr val="0077BF"/>
            </a:solidFill>
            <a:effectLst>
              <a:outerShdw sx="100000" sy="100000" kx="0" ky="0" algn="bl" blurRad="38100" rotWithShape="1" dist="23000" dir="5400000">
                <a:srgbClr val="000000">
                  <a:alpha val="35000"/>
                </a:srgbClr>
              </a:outerShdw>
            </a:effectLst>
          </c:spPr>
          <c:dPt>
            <c:idx val="0"/>
            <c:invertIfNegative val="1"/>
            <c:bubble3D val="0"/>
            <c:spPr>
              <a:solidFill>
                <a:srgbClr val="0077BF"/>
              </a:solidFill>
              <a:effectLst>
                <a:outerShdw sx="100000" sy="100000" kx="0" ky="0" algn="bl" blurRad="38100" rotWithShape="1" dist="23000" dir="5400000">
                  <a:srgbClr val="000000">
                    <a:alpha val="35000"/>
                  </a:srgbClr>
                </a:outerShdw>
              </a:effectLst>
            </c:spPr>
          </c:dPt>
          <c:dPt>
            <c:idx val="1"/>
            <c:invertIfNegative val="1"/>
            <c:bubble3D val="0"/>
            <c:spPr>
              <a:solidFill>
                <a:srgbClr val="4E9D2D"/>
              </a:solidFill>
              <a:effectLst>
                <a:outerShdw sx="100000" sy="100000" kx="0" ky="0" algn="bl" blurRad="38100" rotWithShape="1" dist="23000" dir="5400000">
                  <a:srgbClr val="000000">
                    <a:alpha val="35000"/>
                  </a:srgbClr>
                </a:outerShdw>
              </a:effectLst>
            </c:spPr>
          </c:dPt>
          <c:dPt>
            <c:idx val="2"/>
            <c:invertIfNegative val="1"/>
            <c:bubble3D val="0"/>
            <c:spPr>
              <a:solidFill>
                <a:srgbClr val="ECAA00"/>
              </a:solidFill>
              <a:effectLst>
                <a:outerShdw sx="100000" sy="100000" kx="0" ky="0" algn="bl" blurRad="38100" rotWithShape="1" dist="23000" dir="5400000">
                  <a:srgbClr val="000000">
                    <a:alpha val="35000"/>
                  </a:srgbClr>
                </a:outerShdw>
              </a:effectLst>
            </c:spPr>
          </c:dPt>
          <c:dPt>
            <c:idx val="3"/>
            <c:invertIfNegative val="1"/>
            <c:bubble3D val="0"/>
            <c:spPr>
              <a:solidFill>
                <a:srgbClr val="0077BF"/>
              </a:solidFill>
              <a:effectLst>
                <a:outerShdw sx="100000" sy="100000" kx="0" ky="0" algn="bl" blurRad="38100" rotWithShape="1" dist="23000" dir="5400000">
                  <a:srgbClr val="000000">
                    <a:alpha val="35000"/>
                  </a:srgbClr>
                </a:outerShdw>
              </a:effectLst>
            </c:spPr>
          </c:dPt>
          <c:dPt>
            <c:idx val="4"/>
            <c:invertIfNegative val="1"/>
            <c:bubble3D val="0"/>
            <c:spPr>
              <a:solidFill>
                <a:srgbClr val="4E9D2D"/>
              </a:solidFill>
              <a:effectLst>
                <a:outerShdw sx="100000" sy="100000" kx="0" ky="0" algn="bl" blurRad="38100" rotWithShape="1" dist="23000" dir="5400000">
                  <a:srgbClr val="000000">
                    <a:alpha val="35000"/>
                  </a:srgbClr>
                </a:outerShdw>
              </a:effectLst>
            </c:spPr>
          </c:dPt>
          <c:dPt>
            <c:idx val="5"/>
            <c:invertIfNegative val="1"/>
            <c:bubble3D val="0"/>
            <c:spPr>
              <a:solidFill>
                <a:srgbClr val="ECAA00"/>
              </a:solidFill>
              <a:effectLst>
                <a:outerShdw sx="100000" sy="100000" kx="0" ky="0" algn="bl" blurRad="38100" rotWithShape="1" dist="23000" dir="5400000">
                  <a:srgbClr val="000000">
                    <a:alpha val="35000"/>
                  </a:srgbClr>
                </a:outerShdw>
              </a:effectLst>
            </c:spPr>
          </c:dPt>
          <c:cat>
            <c:strRef>
              <c:f>Sheet1!$A$2:$A$7</c:f>
              <c:strCache>
                <c:ptCount val="6"/>
                <c:pt idx="0">
                  <c:v>Jan</c:v>
                </c:pt>
                <c:pt idx="1">
                  <c:v>Feb</c:v>
                </c:pt>
                <c:pt idx="2">
                  <c:v>Mar</c:v>
                </c:pt>
                <c:pt idx="3">
                  <c:v>Apr</c:v>
                </c:pt>
                <c:pt idx="4">
                  <c:v>May</c:v>
                </c:pt>
                <c:pt idx="5">
                  <c:v>Jun</c:v>
                </c:pt>
              </c:strCache>
            </c:strRef>
          </c:cat>
          <c:val>
            <c:numRef>
              <c:f>Sheet1!$B$2:$B$7</c:f>
              <c:numCache>
                <c:formatCode>General</c:formatCode>
                <c:ptCount val="6"/>
                <c:pt idx="0">
                  <c:v>0.2</c:v>
                </c:pt>
                <c:pt idx="1">
                  <c:v>0.3</c:v>
                </c:pt>
                <c:pt idx="2">
                  <c:v>0.1</c:v>
                </c:pt>
                <c:pt idx="3">
                  <c:v>0.25</c:v>
                </c:pt>
                <c:pt idx="4">
                  <c:v>0.15</c:v>
                </c:pt>
                <c:pt idx="5">
                  <c:v>0.05</c:v>
                </c:pt>
              </c:numCache>
            </c:numRef>
          </c:val>
        </c:ser>
        <c:dLbls>
          <c:numFmt formatCode="#%" sourceLinked="0"/>
          <c:txPr>
            <a:bodyPr/>
            <a:lstStyle/>
            <a:p>
              <a:pPr>
                <a:defRPr b="0" i="0" strike="noStrike" sz="1200" u="none">
                  <a:solidFill>
                    <a:srgbClr val="000000"/>
                  </a:solidFill>
                  <a:latin typeface="Arial"/>
                </a:defRPr>
              </a:pPr>
            </a:p>
          </c:txPr>
          <c:dLblPos val="outEnd"/>
          <c:showLegendKey val="0"/>
          <c:showVal val="1"/>
          <c:showCatName val="0"/>
          <c:showSerName val="0"/>
          <c:showPercent val="0"/>
          <c:showBubbleSize val="0"/>
          <c:showLeaderLines val="0"/>
        </c:dLbls>
        <c:gapWidth val="50"/>
        <c:overlap val="0"/>
        <c:axId val="2094734554"/>
        <c:axId val="2094734552"/>
      </c:barChart>
      <c:catAx>
        <c:axId val="2094734554"/>
        <c:scaling>
          <c:orientation val="minMax"/>
        </c:scaling>
        <c:delete val="0"/>
        <c:axPos val="l"/>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max val="0.4"/>
        </c:scaling>
        <c:delete val="0"/>
        <c:axPos val="b"/>
        <c:majorGridlines>
          <c:spPr>
            <a:ln w="12700" cap="flat">
              <a:solidFill>
                <a:srgbClr val="888888"/>
              </a:solidFill>
              <a:prstDash val="solid"/>
              <a:round/>
            </a:ln>
          </c:spPr>
        </c:majorGridlines>
        <c:numFmt formatCode="0.#0"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chart>
    <c:plotArea>
      <c:layout/>
      <c:barChart>
        <c:barDir val="bar"/>
        <c:grouping val="standard"/>
        <c:varyColors val="0"/>
        <c:ser>
          <c:idx val="0"/>
          <c:order val="0"/>
          <c:tx>
            <c:strRef>
              <c:f>Sheet1!$B$1</c:f>
              <c:strCache>
                <c:ptCount val="1"/>
                <c:pt idx="0">
                  <c:v>Escaped XML Chars</c:v>
                </c:pt>
              </c:strCache>
            </c:strRef>
          </c:tx>
          <c:spPr>
            <a:solidFill>
              <a:srgbClr val="0077BF"/>
            </a:solidFill>
            <a:effectLst>
              <a:outerShdw sx="100000" sy="100000" kx="0" ky="0" algn="bl" blurRad="38100" rotWithShape="1" dist="23000" dir="5400000">
                <a:srgbClr val="000000">
                  <a:alpha val="35000"/>
                </a:srgbClr>
              </a:outerShdw>
            </a:effectLst>
          </c:spPr>
          <c:dPt>
            <c:idx val="0"/>
            <c:invertIfNegative val="1"/>
            <c:bubble3D val="0"/>
            <c:spPr>
              <a:solidFill>
                <a:srgbClr val="0077BF"/>
              </a:solidFill>
              <a:effectLst>
                <a:outerShdw sx="100000" sy="100000" kx="0" ky="0" algn="bl" blurRad="38100" rotWithShape="1" dist="23000" dir="5400000">
                  <a:srgbClr val="000000">
                    <a:alpha val="35000"/>
                  </a:srgbClr>
                </a:outerShdw>
              </a:effectLst>
            </c:spPr>
          </c:dPt>
          <c:dPt>
            <c:idx val="1"/>
            <c:invertIfNegative val="1"/>
            <c:bubble3D val="0"/>
            <c:spPr>
              <a:solidFill>
                <a:srgbClr val="4E9D2D"/>
              </a:solidFill>
              <a:effectLst>
                <a:outerShdw sx="100000" sy="100000" kx="0" ky="0" algn="bl" blurRad="38100" rotWithShape="1" dist="23000" dir="5400000">
                  <a:srgbClr val="000000">
                    <a:alpha val="35000"/>
                  </a:srgbClr>
                </a:outerShdw>
              </a:effectLst>
            </c:spPr>
          </c:dPt>
          <c:dPt>
            <c:idx val="2"/>
            <c:invertIfNegative val="1"/>
            <c:bubble3D val="0"/>
            <c:spPr>
              <a:solidFill>
                <a:srgbClr val="ECAA00"/>
              </a:solidFill>
              <a:effectLst>
                <a:outerShdw sx="100000" sy="100000" kx="0" ky="0" algn="bl" blurRad="38100" rotWithShape="1" dist="23000" dir="5400000">
                  <a:srgbClr val="000000">
                    <a:alpha val="35000"/>
                  </a:srgbClr>
                </a:outerShdw>
              </a:effectLst>
            </c:spPr>
          </c:dPt>
          <c:dPt>
            <c:idx val="3"/>
            <c:invertIfNegative val="1"/>
            <c:bubble3D val="0"/>
            <c:spPr>
              <a:solidFill>
                <a:srgbClr val="5FC4E3"/>
              </a:solidFill>
              <a:effectLst>
                <a:outerShdw sx="100000" sy="100000" kx="0" ky="0" algn="bl" blurRad="38100" rotWithShape="1" dist="23000" dir="5400000">
                  <a:srgbClr val="000000">
                    <a:alpha val="35000"/>
                  </a:srgbClr>
                </a:outerShdw>
              </a:effectLst>
            </c:spPr>
          </c:dPt>
          <c:dPt>
            <c:idx val="4"/>
            <c:invertIfNegative val="1"/>
            <c:bubble3D val="0"/>
            <c:spPr>
              <a:solidFill>
                <a:srgbClr val="DE4216"/>
              </a:solidFill>
              <a:effectLst>
                <a:outerShdw sx="100000" sy="100000" kx="0" ky="0" algn="bl" blurRad="38100" rotWithShape="1" dist="23000" dir="5400000">
                  <a:srgbClr val="000000">
                    <a:alpha val="35000"/>
                  </a:srgbClr>
                </a:outerShdw>
              </a:effectLst>
            </c:spPr>
          </c:dPt>
          <c:dPt>
            <c:idx val="5"/>
            <c:invertIfNegative val="1"/>
            <c:bubble3D val="0"/>
            <c:spPr>
              <a:solidFill>
                <a:srgbClr val="154384"/>
              </a:solidFill>
              <a:effectLst>
                <a:outerShdw sx="100000" sy="100000" kx="0" ky="0" algn="bl" blurRad="38100" rotWithShape="1" dist="23000" dir="5400000">
                  <a:srgbClr val="000000">
                    <a:alpha val="35000"/>
                  </a:srgbClr>
                </a:outerShdw>
              </a:effectLst>
            </c:spPr>
          </c:dPt>
          <c:dPt>
            <c:idx val="6"/>
            <c:invertIfNegative val="1"/>
            <c:bubble3D val="0"/>
            <c:spPr>
              <a:solidFill>
                <a:srgbClr val="7D666A"/>
              </a:solidFill>
              <a:effectLst>
                <a:outerShdw sx="100000" sy="100000" kx="0" ky="0" algn="bl" blurRad="38100" rotWithShape="1" dist="23000" dir="5400000">
                  <a:srgbClr val="000000">
                    <a:alpha val="35000"/>
                  </a:srgbClr>
                </a:outerShdw>
              </a:effectLst>
            </c:spPr>
          </c:dPt>
          <c:dPt>
            <c:idx val="7"/>
            <c:invertIfNegative val="1"/>
            <c:bubble3D val="0"/>
            <c:spPr>
              <a:solidFill>
                <a:srgbClr val="A3C961"/>
              </a:solidFill>
              <a:effectLst>
                <a:outerShdw sx="100000" sy="100000" kx="0" ky="0" algn="bl" blurRad="38100" rotWithShape="1" dist="23000" dir="5400000">
                  <a:srgbClr val="000000">
                    <a:alpha val="35000"/>
                  </a:srgbClr>
                </a:outerShdw>
              </a:effectLst>
            </c:spPr>
          </c:dPt>
          <c:dPt>
            <c:idx val="8"/>
            <c:invertIfNegative val="1"/>
            <c:bubble3D val="0"/>
            <c:spPr>
              <a:solidFill>
                <a:srgbClr val="EF907B"/>
              </a:solidFill>
              <a:effectLst>
                <a:outerShdw sx="100000" sy="100000" kx="0" ky="0" algn="bl" blurRad="38100" rotWithShape="1" dist="23000" dir="5400000">
                  <a:srgbClr val="000000">
                    <a:alpha val="35000"/>
                  </a:srgbClr>
                </a:outerShdw>
              </a:effectLst>
            </c:spPr>
          </c:dPt>
          <c:dPt>
            <c:idx val="9"/>
            <c:invertIfNegative val="1"/>
            <c:bubble3D val="0"/>
            <c:spPr>
              <a:solidFill>
                <a:srgbClr val="9BA0A3"/>
              </a:solidFill>
              <a:effectLst>
                <a:outerShdw sx="100000" sy="100000" kx="0" ky="0" algn="bl" blurRad="38100" rotWithShape="1" dist="23000" dir="5400000">
                  <a:srgbClr val="000000">
                    <a:alpha val="35000"/>
                  </a:srgbClr>
                </a:outerShdw>
              </a:effectLst>
            </c:spPr>
          </c:dPt>
          <c:cat>
            <c:strRef>
              <c:f>Sheet1!$A$2:$A$11</c:f>
              <c:strCache>
                <c:ptCount val="10"/>
                <c:pt idx="0">
                  <c:v>Es</c:v>
                </c:pt>
                <c:pt idx="1">
                  <c:v>cap</c:v>
                </c:pt>
                <c:pt idx="2">
                  <c:v>ed</c:v>
                </c:pt>
                <c:pt idx="3">
                  <c:v>XML</c:v>
                </c:pt>
                <c:pt idx="4">
                  <c:v>Chars</c:v>
                </c:pt>
                <c:pt idx="5">
                  <c:v>'</c:v>
                </c:pt>
                <c:pt idx="6">
                  <c:v>"</c:v>
                </c:pt>
                <c:pt idx="7">
                  <c:v>&amp;</c:v>
                </c:pt>
                <c:pt idx="8">
                  <c:v>&lt;</c:v>
                </c:pt>
                <c:pt idx="9">
                  <c:v>&gt;</c:v>
                </c:pt>
              </c:strCache>
            </c:strRef>
          </c:cat>
          <c:val>
            <c:numRef>
              <c:f>Sheet1!$B$2:$B$11</c:f>
              <c:numCache>
                <c:formatCode>General</c:formatCode>
                <c:ptCount val="10"/>
                <c:pt idx="0">
                  <c:v>1.2</c:v>
                </c:pt>
                <c:pt idx="1">
                  <c:v>2.3</c:v>
                </c:pt>
                <c:pt idx="2">
                  <c:v>3.1</c:v>
                </c:pt>
                <c:pt idx="3">
                  <c:v>4.25</c:v>
                </c:pt>
                <c:pt idx="4">
                  <c:v>2.15</c:v>
                </c:pt>
                <c:pt idx="5">
                  <c:v>6.05</c:v>
                </c:pt>
                <c:pt idx="6">
                  <c:v>8.01</c:v>
                </c:pt>
                <c:pt idx="7">
                  <c:v>2.02</c:v>
                </c:pt>
                <c:pt idx="8">
                  <c:v>9.9</c:v>
                </c:pt>
                <c:pt idx="9">
                  <c:v>0.9</c:v>
                </c:pt>
              </c:numCache>
            </c:numRef>
          </c:val>
        </c:ser>
        <c:dLbls>
          <c:numFmt formatCode="#,##0" sourceLinked="0"/>
          <c:txPr>
            <a:bodyPr/>
            <a:lstStyle/>
            <a:p>
              <a:pPr>
                <a:defRPr b="0" i="0" strike="noStrike" sz="1200" u="none">
                  <a:solidFill>
                    <a:srgbClr val="000000"/>
                  </a:solidFill>
                  <a:latin typeface="Arial"/>
                </a:defRPr>
              </a:pPr>
            </a:p>
          </c:txPr>
          <c:dLblPos val="outEnd"/>
          <c:showLegendKey val="0"/>
          <c:showVal val="1"/>
          <c:showCatName val="0"/>
          <c:showSerName val="0"/>
          <c:showPercent val="0"/>
          <c:showBubbleSize val="0"/>
          <c:showLeaderLines val="0"/>
        </c:dLbls>
        <c:gapWidth val="25"/>
        <c:overlap val="0"/>
        <c:axId val="2094734554"/>
        <c:axId val="2094734552"/>
      </c:barChart>
      <c:catAx>
        <c:axId val="2094734554"/>
        <c:scaling>
          <c:orientation val="maxMin"/>
        </c:scaling>
        <c:delete val="0"/>
        <c:axPos val="l"/>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axMin"/>
          <c:max val="10"/>
        </c:scaling>
        <c:delete val="0"/>
        <c:axPos val="b"/>
        <c:majorGridlines>
          <c:spPr>
            <a:ln w="12700" cap="flat">
              <a:solidFill>
                <a:srgbClr val="888888"/>
              </a:solidFill>
              <a:prstDash val="solid"/>
              <a:round/>
            </a:ln>
          </c:spPr>
        </c:majorGridlines>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majorUnit val="1"/>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chart>
    <c:plotArea>
      <c:layout/>
      <c:barChart>
        <c:barDir val="bar"/>
        <c:grouping val="stacked"/>
        <c:varyColors val="0"/>
        <c:ser>
          <c:idx val="0"/>
          <c:order val="0"/>
          <c:tx>
            <c:strRef>
              <c:f>Sheet1!$B$1</c:f>
              <c:strCache>
                <c:ptCount val="1"/>
                <c:pt idx="0">
                  <c:v>High</c:v>
                </c:pt>
              </c:strCache>
            </c:strRef>
          </c:tx>
          <c:spPr>
            <a:solidFill>
              <a:srgbClr val="0077BF"/>
            </a:solidFill>
            <a:effectLst/>
          </c:spPr>
          <c:dPt>
            <c:idx val="0"/>
            <c:invertIfNegative val="0"/>
            <c:bubble3D val="0"/>
            <c:spPr>
              <a:solidFill>
                <a:srgbClr val="0077BF"/>
              </a:solidFill>
              <a:effectLst/>
            </c:spPr>
          </c:dPt>
          <c:dPt>
            <c:idx val="1"/>
            <c:invertIfNegative val="0"/>
            <c:bubble3D val="0"/>
            <c:spPr>
              <a:solidFill>
                <a:srgbClr val="4E9D2D"/>
              </a:solidFill>
              <a:effectLst/>
            </c:spPr>
          </c:dPt>
          <c:dPt>
            <c:idx val="2"/>
            <c:invertIfNegative val="0"/>
            <c:bubble3D val="0"/>
            <c:spPr>
              <a:solidFill>
                <a:srgbClr val="ECAA00"/>
              </a:solidFill>
              <a:effectLst/>
            </c:spPr>
          </c:dPt>
          <c:cat>
            <c:strRef>
              <c:f>Sheet1!$A$2:$A$4</c:f>
              <c:strCache>
                <c:ptCount val="3"/>
                <c:pt idx="0">
                  <c:v>London</c:v>
                </c:pt>
                <c:pt idx="1">
                  <c:v>Munich</c:v>
                </c:pt>
                <c:pt idx="2">
                  <c:v>Tokyo</c:v>
                </c:pt>
              </c:strCache>
            </c:strRef>
          </c:cat>
          <c:val>
            <c:numRef>
              <c:f>Sheet1!$B$2:$B$4</c:f>
              <c:numCache>
                <c:formatCode>General</c:formatCode>
                <c:ptCount val="3"/>
                <c:pt idx="0">
                  <c:v>0.2</c:v>
                </c:pt>
                <c:pt idx="1">
                  <c:v>0.32</c:v>
                </c:pt>
                <c:pt idx="2">
                  <c:v>0.41</c:v>
                </c:pt>
              </c:numCache>
            </c:numRef>
          </c:val>
        </c:ser>
        <c:ser>
          <c:idx val="1"/>
          <c:order val="1"/>
          <c:tx>
            <c:strRef>
              <c:f>Sheet1!$C$1</c:f>
              <c:strCache>
                <c:ptCount val="1"/>
                <c:pt idx="0">
                  <c:v>Low</c:v>
                </c:pt>
              </c:strCache>
            </c:strRef>
          </c:tx>
          <c:spPr>
            <a:solidFill>
              <a:srgbClr val="4E9D2D"/>
            </a:solidFill>
            <a:effectLst/>
          </c:spPr>
          <c:dPt>
            <c:idx val="0"/>
            <c:invertIfNegative val="0"/>
            <c:bubble3D val="0"/>
            <c:spPr>
              <a:solidFill>
                <a:srgbClr val="0065A2"/>
              </a:solidFill>
              <a:effectLst/>
            </c:spPr>
          </c:dPt>
          <c:dPt>
            <c:idx val="1"/>
            <c:invertIfNegative val="0"/>
            <c:bubble3D val="0"/>
            <c:spPr>
              <a:solidFill>
                <a:srgbClr val="428526"/>
              </a:solidFill>
              <a:effectLst/>
            </c:spPr>
          </c:dPt>
          <c:dPt>
            <c:idx val="2"/>
            <c:invertIfNegative val="0"/>
            <c:bubble3D val="0"/>
            <c:spPr>
              <a:solidFill>
                <a:srgbClr val="C99100"/>
              </a:solidFill>
              <a:effectLst/>
            </c:spPr>
          </c:dPt>
          <c:cat>
            <c:strRef>
              <c:f>Sheet1!$A$2:$A$4</c:f>
              <c:strCache>
                <c:ptCount val="3"/>
                <c:pt idx="0">
                  <c:v>London</c:v>
                </c:pt>
                <c:pt idx="1">
                  <c:v>Munich</c:v>
                </c:pt>
                <c:pt idx="2">
                  <c:v>Tokyo</c:v>
                </c:pt>
              </c:strCache>
            </c:strRef>
          </c:cat>
          <c:val>
            <c:numRef>
              <c:f>Sheet1!$C$2:$C$4</c:f>
              <c:numCache>
                <c:formatCode>General</c:formatCode>
                <c:ptCount val="3"/>
                <c:pt idx="0">
                  <c:v>-0.11</c:v>
                </c:pt>
                <c:pt idx="1">
                  <c:v>-0.22</c:v>
                </c:pt>
                <c:pt idx="2">
                  <c:v>-0.29</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gapWidth val="25"/>
        <c:overlap val="100"/>
        <c:axId val="2094734554"/>
        <c:axId val="2094734552"/>
      </c:barChart>
      <c:catAx>
        <c:axId val="2094734554"/>
        <c:scaling>
          <c:orientation val="minMax"/>
        </c:scaling>
        <c:delete val="0"/>
        <c:axPos val="l"/>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max val="1"/>
        </c:scaling>
        <c:delete val="0"/>
        <c:axPos val="b"/>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majorUnit val="0.2"/>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chart>
    <c:plotArea>
      <c:layout/>
      <c:barChart>
        <c:barDir val="bar"/>
        <c:grouping val="standard"/>
        <c:varyColors val="0"/>
        <c:ser>
          <c:idx val="0"/>
          <c:order val="0"/>
          <c:tx>
            <c:strRef>
              <c:f>Sheet1!$B$1</c:f>
              <c:strCache>
                <c:ptCount val="1"/>
                <c:pt idx="0">
                  <c:v>Region 1</c:v>
                </c:pt>
              </c:strCache>
            </c:strRef>
          </c:tx>
          <c:spPr>
            <a:solidFill>
              <a:srgbClr val="C0504D"/>
            </a:solidFill>
            <a:effectLst>
              <a:outerShdw sx="100000" sy="100000" kx="0" ky="0" algn="bl" blurRad="38100" rotWithShape="1" dist="23000" dir="5400000">
                <a:srgbClr val="000000">
                  <a:alpha val="35000"/>
                </a:srgbClr>
              </a:outerShdw>
            </a:effectLst>
          </c:spPr>
          <c:cat>
            <c:strRef>
              <c:f>Sheet1!$A$2:$A$5</c:f>
              <c:strCache>
                <c:ptCount val="4"/>
                <c:pt idx="0">
                  <c:v>May</c:v>
                </c:pt>
                <c:pt idx="1">
                  <c:v>June</c:v>
                </c:pt>
                <c:pt idx="2">
                  <c:v>July</c:v>
                </c:pt>
                <c:pt idx="3">
                  <c:v>August</c:v>
                </c:pt>
              </c:strCache>
            </c:strRef>
          </c:cat>
          <c:val>
            <c:numRef>
              <c:f>Sheet1!$B$2:$B$5</c:f>
              <c:numCache>
                <c:formatCode>General</c:formatCode>
                <c:ptCount val="4"/>
                <c:pt idx="0">
                  <c:v>26</c:v>
                </c:pt>
                <c:pt idx="1">
                  <c:v>53</c:v>
                </c:pt>
                <c:pt idx="2">
                  <c:v>100</c:v>
                </c:pt>
                <c:pt idx="3">
                  <c:v>75</c:v>
                </c:pt>
              </c:numCache>
            </c:numRef>
          </c:val>
        </c:ser>
        <c:ser>
          <c:idx val="1"/>
          <c:order val="1"/>
          <c:tx>
            <c:strRef>
              <c:f>Sheet1!$C$1</c:f>
              <c:strCache>
                <c:ptCount val="1"/>
                <c:pt idx="0">
                  <c:v>Region 2</c:v>
                </c:pt>
              </c:strCache>
            </c:strRef>
          </c:tx>
          <c:spPr>
            <a:solidFill>
              <a:srgbClr val="4F81BD"/>
            </a:solidFill>
            <a:effectLst>
              <a:outerShdw sx="100000" sy="100000" kx="0" ky="0" algn="bl" blurRad="38100" rotWithShape="1" dist="23000" dir="5400000">
                <a:srgbClr val="000000">
                  <a:alpha val="35000"/>
                </a:srgbClr>
              </a:outerShdw>
            </a:effectLst>
          </c:spPr>
          <c:cat>
            <c:strRef>
              <c:f>Sheet1!$A$2:$A$5</c:f>
              <c:strCache>
                <c:ptCount val="4"/>
                <c:pt idx="0">
                  <c:v>May</c:v>
                </c:pt>
                <c:pt idx="1">
                  <c:v>June</c:v>
                </c:pt>
                <c:pt idx="2">
                  <c:v>July</c:v>
                </c:pt>
                <c:pt idx="3">
                  <c:v>August</c:v>
                </c:pt>
              </c:strCache>
            </c:strRef>
          </c:cat>
          <c:val>
            <c:numRef>
              <c:f>Sheet1!$C$2:$C$5</c:f>
              <c:numCache>
                <c:formatCode>General</c:formatCode>
                <c:ptCount val="4"/>
                <c:pt idx="0">
                  <c:v>43.5</c:v>
                </c:pt>
                <c:pt idx="1">
                  <c:v>70.3</c:v>
                </c:pt>
                <c:pt idx="2">
                  <c:v>90.1</c:v>
                </c:pt>
                <c:pt idx="3">
                  <c:v>80.05</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gapWidth val="150"/>
        <c:overlap val="0"/>
        <c:axId val="2094734554"/>
        <c:axId val="2094734552"/>
      </c:barChart>
      <c:catAx>
        <c:axId val="2094734554"/>
        <c:scaling>
          <c:orientation val="maxMin"/>
        </c:scaling>
        <c:delete val="0"/>
        <c:axPos val="l"/>
        <c:numFmt formatCode="General" sourceLinked="0"/>
        <c:majorTickMark val="out"/>
        <c:minorTickMark val="none"/>
        <c:tickLblPos val="nextTo"/>
        <c:spPr>
          <a:ln w="12700" cap="flat">
            <a:solidFill>
              <a:srgbClr val="888888"/>
            </a:solidFill>
            <a:prstDash val="solid"/>
            <a:round/>
          </a:ln>
        </c:spPr>
        <c:txPr>
          <a:bodyPr/>
          <a:lstStyle/>
          <a:p>
            <a:pPr>
              <a:defRPr sz="1400" b="0" i="0" u="none" strike="noStrike">
                <a:solidFill>
                  <a:srgbClr val="CC0000"/>
                </a:solidFill>
                <a:latin typeface="Helvetica Neue"/>
              </a:defRPr>
            </a:pPr>
            <a:endParaRPr lang="en-US"/>
          </a:p>
        </c:txPr>
        <c:crossAx val="2094734552"/>
        <c:crosses val="autoZero"/>
        <c:auto val="1"/>
        <c:lblAlgn val="ctr"/>
        <c:noMultiLvlLbl val="1"/>
      </c:catAx>
      <c:valAx>
        <c:axId val="2094734552"/>
        <c:scaling>
          <c:orientation val="minMax"/>
        </c:scaling>
        <c:delete val="0"/>
        <c:axPos val="b"/>
        <c:majorGridlines>
          <c:spPr>
            <a:ln w="12700" cap="flat">
              <a:solidFill>
                <a:srgbClr val="888888"/>
              </a:solidFill>
              <a:prstDash val="solid"/>
              <a:round/>
            </a:ln>
          </c:spPr>
        </c:majorGridlines>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solidFill>
          <a:srgbClr val="F1F1F1"/>
        </a:solidFill>
        <a:ln w="38100" cap="flat">
          <a:solidFill>
            <a:srgbClr val="00EE00"/>
          </a:solidFill>
        </a:ln>
        <a:effectLst/>
      </c:spPr>
    </c:plotArea>
    <c:plotVisOnly val="1"/>
    <c:dispBlanksAs val="gap"/>
  </c:chart>
  <c:spPr>
    <a:noFill/>
    <a:ln w="12700" cap="flat">
      <a:noFill/>
      <a:miter lim="400000"/>
    </a:ln>
    <a:effectLst/>
  </c:sp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chart>
    <c:plotArea>
      <c:layout/>
      <c:lineChart>
        <c:varyColors val="0"/>
        <c:ser>
          <c:idx val="0"/>
          <c:order val="0"/>
          <c:tx>
            <c:strRef>
              <c:f>Sheet1!$B$1</c:f>
              <c:strCache>
                <c:ptCount val="1"/>
                <c:pt idx="0">
                  <c:v>Red</c:v>
                </c:pt>
              </c:strCache>
            </c:strRef>
          </c:tx>
          <c:spPr>
            <a:solidFill>
              <a:srgbClr val="FF0000"/>
            </a:solidFill>
            <a:ln w="101600" cap="flat">
              <a:solidFill>
                <a:srgbClr val="FF0000"/>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FF0000"/>
              </a:solidFill>
              <a:ln w="9525" cap="flat">
                <a:solidFill>
                  <a:srgbClr val="FF0000"/>
                </a:solidFill>
                <a:prstDash val="solid"/>
                <a:round/>
              </a:ln>
              <a:effectLst/>
            </c:spPr>
          </c:marker>
          <c:cat>
            <c:strRef>
              <c:f>Sheet1!$A$2:$A$5</c:f>
              <c:strCache>
                <c:ptCount val="4"/>
                <c:pt idx="0">
                  <c:v>Q1</c:v>
                </c:pt>
                <c:pt idx="1">
                  <c:v>Q2</c:v>
                </c:pt>
                <c:pt idx="2">
                  <c:v>Q3</c:v>
                </c:pt>
                <c:pt idx="3">
                  <c:v>Q4</c:v>
                </c:pt>
              </c:strCache>
            </c:strRef>
          </c:cat>
          <c:val>
            <c:numRef>
              <c:f>Sheet1!$B$2:$B$5</c:f>
              <c:numCache>
                <c:formatCode>General</c:formatCode>
                <c:ptCount val="4"/>
                <c:pt idx="0">
                  <c:v>25</c:v>
                </c:pt>
                <c:pt idx="1">
                  <c:v>1</c:v>
                </c:pt>
                <c:pt idx="2">
                  <c:v>27</c:v>
                </c:pt>
                <c:pt idx="3">
                  <c:v>14</c:v>
                </c:pt>
              </c:numCache>
            </c:numRef>
          </c:val>
          <c:smooth val="1"/>
        </c:ser>
        <c:ser>
          <c:idx val="1"/>
          <c:order val="1"/>
          <c:tx>
            <c:strRef>
              <c:f>Sheet1!$C$1</c:f>
              <c:strCache>
                <c:ptCount val="1"/>
                <c:pt idx="0">
                  <c:v>Amb</c:v>
                </c:pt>
              </c:strCache>
            </c:strRef>
          </c:tx>
          <c:spPr>
            <a:solidFill>
              <a:srgbClr val="F2AF00"/>
            </a:solidFill>
            <a:ln w="101600" cap="flat">
              <a:solidFill>
                <a:srgbClr val="F2AF00"/>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F2AF00"/>
              </a:solidFill>
              <a:ln w="9525" cap="flat">
                <a:solidFill>
                  <a:srgbClr val="F2AF00"/>
                </a:solidFill>
                <a:prstDash val="solid"/>
                <a:round/>
              </a:ln>
              <a:effectLst/>
            </c:spPr>
          </c:marker>
          <c:cat>
            <c:strRef>
              <c:f>Sheet1!$A$2:$A$5</c:f>
              <c:strCache>
                <c:ptCount val="4"/>
                <c:pt idx="0">
                  <c:v>Q1</c:v>
                </c:pt>
                <c:pt idx="1">
                  <c:v>Q2</c:v>
                </c:pt>
                <c:pt idx="2">
                  <c:v>Q3</c:v>
                </c:pt>
                <c:pt idx="3">
                  <c:v>Q4</c:v>
                </c:pt>
              </c:strCache>
            </c:strRef>
          </c:cat>
          <c:val>
            <c:numRef>
              <c:f>Sheet1!$C$2:$C$5</c:f>
              <c:numCache>
                <c:formatCode>General</c:formatCode>
                <c:ptCount val="4"/>
                <c:pt idx="0">
                  <c:v>17</c:v>
                </c:pt>
                <c:pt idx="1">
                  <c:v>26</c:v>
                </c:pt>
                <c:pt idx="2">
                  <c:v>24</c:v>
                </c:pt>
                <c:pt idx="3">
                  <c:v>45</c:v>
                </c:pt>
              </c:numCache>
            </c:numRef>
          </c:val>
          <c:smooth val="1"/>
        </c:ser>
        <c:ser>
          <c:idx val="2"/>
          <c:order val="2"/>
          <c:tx>
            <c:strRef>
              <c:f>Sheet1!$D$1</c:f>
              <c:strCache>
                <c:ptCount val="1"/>
                <c:pt idx="0">
                  <c:v>Grn</c:v>
                </c:pt>
              </c:strCache>
            </c:strRef>
          </c:tx>
          <c:spPr>
            <a:solidFill>
              <a:srgbClr val="7AB800"/>
            </a:solidFill>
            <a:ln w="101600" cap="flat">
              <a:solidFill>
                <a:srgbClr val="7AB800"/>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7AB800"/>
              </a:solidFill>
              <a:ln w="9525" cap="flat">
                <a:solidFill>
                  <a:srgbClr val="7AB800"/>
                </a:solidFill>
                <a:prstDash val="solid"/>
                <a:round/>
              </a:ln>
              <a:effectLst/>
            </c:spPr>
          </c:marker>
          <c:cat>
            <c:strRef>
              <c:f>Sheet1!$A$2:$A$5</c:f>
              <c:strCache>
                <c:ptCount val="4"/>
                <c:pt idx="0">
                  <c:v>Q1</c:v>
                </c:pt>
                <c:pt idx="1">
                  <c:v>Q2</c:v>
                </c:pt>
                <c:pt idx="2">
                  <c:v>Q3</c:v>
                </c:pt>
                <c:pt idx="3">
                  <c:v>Q4</c:v>
                </c:pt>
              </c:strCache>
            </c:strRef>
          </c:cat>
          <c:val>
            <c:numRef>
              <c:f>Sheet1!$D$2:$D$5</c:f>
              <c:numCache>
                <c:formatCode>General</c:formatCode>
                <c:ptCount val="4"/>
                <c:pt idx="0">
                  <c:v>37</c:v>
                </c:pt>
                <c:pt idx="1">
                  <c:v>62</c:v>
                </c:pt>
                <c:pt idx="2">
                  <c:v>69</c:v>
                </c:pt>
                <c:pt idx="3">
                  <c:v>27</c:v>
                </c:pt>
              </c:numCache>
            </c:numRef>
          </c:val>
          <c:smooth val="1"/>
        </c:ser>
        <c:ser>
          <c:idx val="3"/>
          <c:order val="3"/>
          <c:tx>
            <c:strRef>
              <c:f>Sheet1!$E$1</c:f>
              <c:strCache>
                <c:ptCount val="1"/>
                <c:pt idx="0">
                  <c:v>Unk</c:v>
                </c:pt>
              </c:strCache>
            </c:strRef>
          </c:tx>
          <c:spPr>
            <a:solidFill>
              <a:srgbClr val="A9A9A9"/>
            </a:solidFill>
            <a:ln w="101600" cap="flat">
              <a:solidFill>
                <a:srgbClr val="A9A9A9"/>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A9A9A9"/>
              </a:solidFill>
              <a:ln w="9525" cap="flat">
                <a:solidFill>
                  <a:srgbClr val="A9A9A9"/>
                </a:solidFill>
                <a:prstDash val="solid"/>
                <a:round/>
              </a:ln>
              <a:effectLst/>
            </c:spPr>
          </c:marker>
          <c:cat>
            <c:strRef>
              <c:f>Sheet1!$A$2:$A$5</c:f>
              <c:strCache>
                <c:ptCount val="4"/>
                <c:pt idx="0">
                  <c:v>Q1</c:v>
                </c:pt>
                <c:pt idx="1">
                  <c:v>Q2</c:v>
                </c:pt>
                <c:pt idx="2">
                  <c:v>Q3</c:v>
                </c:pt>
                <c:pt idx="3">
                  <c:v>Q4</c:v>
                </c:pt>
              </c:strCache>
            </c:strRef>
          </c:cat>
          <c:val>
            <c:numRef>
              <c:f>Sheet1!$E$2:$E$5</c:f>
              <c:numCache>
                <c:formatCode>General</c:formatCode>
                <c:ptCount val="4"/>
                <c:pt idx="0">
                  <c:v>6</c:v>
                </c:pt>
                <c:pt idx="1">
                  <c:v>5</c:v>
                </c:pt>
                <c:pt idx="2">
                  <c:v>6</c:v>
                </c:pt>
                <c:pt idx="3">
                  <c:v>9</c:v>
                </c:pt>
              </c:numCache>
            </c:numRef>
          </c:val>
          <c:smooth val="1"/>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val="1"/>
        <c:axId val="2094734554"/>
        <c:axId val="2094734552"/>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legend>
      <c:legendPos val="t"/>
      <c:layout/>
      <c:overlay val="0"/>
    </c:legend>
    <c:plotVisOnly val="1"/>
    <c:dispBlanksAs val="gap"/>
  </c:chart>
  <c:spPr>
    <a:noFill/>
    <a:ln w="12700" cap="flat">
      <a:noFill/>
      <a:miter lim="400000"/>
    </a:ln>
    <a:effectLst/>
  </c:sp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chart>
    <c:plotArea>
      <c:layout/>
      <c:lineChart>
        <c:varyColors val="0"/>
        <c:ser>
          <c:idx val="0"/>
          <c:order val="0"/>
          <c:tx>
            <c:strRef>
              <c:f>Sheet1!$B$1</c:f>
              <c:strCache>
                <c:ptCount val="1"/>
                <c:pt idx="0">
                  <c:v>Red</c:v>
                </c:pt>
              </c:strCache>
            </c:strRef>
          </c:tx>
          <c:spPr>
            <a:solidFill>
              <a:srgbClr val="FF0000"/>
            </a:solidFill>
            <a:ln w="203200" cap="flat">
              <a:solidFill>
                <a:srgbClr val="FF0000"/>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FF0000"/>
              </a:solidFill>
              <a:ln w="9525" cap="flat">
                <a:solidFill>
                  <a:srgbClr val="FF0000"/>
                </a:solidFill>
                <a:prstDash val="solid"/>
                <a:round/>
              </a:ln>
              <a:effectLst/>
            </c:spPr>
          </c:marker>
          <c:cat>
            <c:strRef>
              <c:f>Sheet1!$A$2:$A$5</c:f>
              <c:strCache>
                <c:ptCount val="4"/>
                <c:pt idx="0">
                  <c:v>Q1</c:v>
                </c:pt>
                <c:pt idx="1">
                  <c:v>Q2</c:v>
                </c:pt>
                <c:pt idx="2">
                  <c:v>Q3</c:v>
                </c:pt>
                <c:pt idx="3">
                  <c:v>Q4</c:v>
                </c:pt>
              </c:strCache>
            </c:strRef>
          </c:cat>
          <c:val>
            <c:numRef>
              <c:f>Sheet1!$B$2:$B$5</c:f>
              <c:numCache>
                <c:formatCode>General</c:formatCode>
                <c:ptCount val="4"/>
                <c:pt idx="0">
                  <c:v>25</c:v>
                </c:pt>
                <c:pt idx="1">
                  <c:v>1</c:v>
                </c:pt>
                <c:pt idx="2">
                  <c:v>27</c:v>
                </c:pt>
                <c:pt idx="3">
                  <c:v>14</c:v>
                </c:pt>
              </c:numCache>
            </c:numRef>
          </c:val>
          <c:smooth val="1"/>
        </c:ser>
        <c:ser>
          <c:idx val="1"/>
          <c:order val="1"/>
          <c:tx>
            <c:strRef>
              <c:f>Sheet1!$C$1</c:f>
              <c:strCache>
                <c:ptCount val="1"/>
                <c:pt idx="0">
                  <c:v>Amb</c:v>
                </c:pt>
              </c:strCache>
            </c:strRef>
          </c:tx>
          <c:spPr>
            <a:solidFill>
              <a:srgbClr val="F2AF00"/>
            </a:solidFill>
            <a:ln w="203200" cap="flat">
              <a:solidFill>
                <a:srgbClr val="F2AF00"/>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F2AF00"/>
              </a:solidFill>
              <a:ln w="9525" cap="flat">
                <a:solidFill>
                  <a:srgbClr val="F2AF00"/>
                </a:solidFill>
                <a:prstDash val="solid"/>
                <a:round/>
              </a:ln>
              <a:effectLst/>
            </c:spPr>
          </c:marker>
          <c:cat>
            <c:strRef>
              <c:f>Sheet1!$A$2:$A$5</c:f>
              <c:strCache>
                <c:ptCount val="4"/>
                <c:pt idx="0">
                  <c:v>Q1</c:v>
                </c:pt>
                <c:pt idx="1">
                  <c:v>Q2</c:v>
                </c:pt>
                <c:pt idx="2">
                  <c:v>Q3</c:v>
                </c:pt>
                <c:pt idx="3">
                  <c:v>Q4</c:v>
                </c:pt>
              </c:strCache>
            </c:strRef>
          </c:cat>
          <c:val>
            <c:numRef>
              <c:f>Sheet1!$C$2:$C$5</c:f>
              <c:numCache>
                <c:formatCode>General</c:formatCode>
                <c:ptCount val="4"/>
                <c:pt idx="0">
                  <c:v>17</c:v>
                </c:pt>
                <c:pt idx="1">
                  <c:v>26</c:v>
                </c:pt>
                <c:pt idx="2">
                  <c:v>24</c:v>
                </c:pt>
                <c:pt idx="3">
                  <c:v>45</c:v>
                </c:pt>
              </c:numCache>
            </c:numRef>
          </c:val>
          <c:smooth val="1"/>
        </c:ser>
        <c:ser>
          <c:idx val="2"/>
          <c:order val="2"/>
          <c:tx>
            <c:strRef>
              <c:f>Sheet1!$D$1</c:f>
              <c:strCache>
                <c:ptCount val="1"/>
                <c:pt idx="0">
                  <c:v>Grn</c:v>
                </c:pt>
              </c:strCache>
            </c:strRef>
          </c:tx>
          <c:spPr>
            <a:solidFill>
              <a:srgbClr val="7AB800"/>
            </a:solidFill>
            <a:ln w="203200" cap="flat">
              <a:solidFill>
                <a:srgbClr val="7AB800"/>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7AB800"/>
              </a:solidFill>
              <a:ln w="9525" cap="flat">
                <a:solidFill>
                  <a:srgbClr val="7AB800"/>
                </a:solidFill>
                <a:prstDash val="solid"/>
                <a:round/>
              </a:ln>
              <a:effectLst/>
            </c:spPr>
          </c:marker>
          <c:cat>
            <c:strRef>
              <c:f>Sheet1!$A$2:$A$5</c:f>
              <c:strCache>
                <c:ptCount val="4"/>
                <c:pt idx="0">
                  <c:v>Q1</c:v>
                </c:pt>
                <c:pt idx="1">
                  <c:v>Q2</c:v>
                </c:pt>
                <c:pt idx="2">
                  <c:v>Q3</c:v>
                </c:pt>
                <c:pt idx="3">
                  <c:v>Q4</c:v>
                </c:pt>
              </c:strCache>
            </c:strRef>
          </c:cat>
          <c:val>
            <c:numRef>
              <c:f>Sheet1!$D$2:$D$5</c:f>
              <c:numCache>
                <c:formatCode>General</c:formatCode>
                <c:ptCount val="4"/>
                <c:pt idx="0">
                  <c:v>37</c:v>
                </c:pt>
                <c:pt idx="1">
                  <c:v>62</c:v>
                </c:pt>
                <c:pt idx="2">
                  <c:v>69</c:v>
                </c:pt>
                <c:pt idx="3">
                  <c:v>27</c:v>
                </c:pt>
              </c:numCache>
            </c:numRef>
          </c:val>
          <c:smooth val="1"/>
        </c:ser>
        <c:ser>
          <c:idx val="3"/>
          <c:order val="3"/>
          <c:tx>
            <c:strRef>
              <c:f>Sheet1!$E$1</c:f>
              <c:strCache>
                <c:ptCount val="1"/>
                <c:pt idx="0">
                  <c:v>Unk</c:v>
                </c:pt>
              </c:strCache>
            </c:strRef>
          </c:tx>
          <c:spPr>
            <a:solidFill>
              <a:srgbClr val="A9A9A9"/>
            </a:solidFill>
            <a:ln w="203200" cap="flat">
              <a:solidFill>
                <a:srgbClr val="A9A9A9"/>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A9A9A9"/>
              </a:solidFill>
              <a:ln w="9525" cap="flat">
                <a:solidFill>
                  <a:srgbClr val="A9A9A9"/>
                </a:solidFill>
                <a:prstDash val="solid"/>
                <a:round/>
              </a:ln>
              <a:effectLst/>
            </c:spPr>
          </c:marker>
          <c:cat>
            <c:strRef>
              <c:f>Sheet1!$A$2:$A$5</c:f>
              <c:strCache>
                <c:ptCount val="4"/>
                <c:pt idx="0">
                  <c:v>Q1</c:v>
                </c:pt>
                <c:pt idx="1">
                  <c:v>Q2</c:v>
                </c:pt>
                <c:pt idx="2">
                  <c:v>Q3</c:v>
                </c:pt>
                <c:pt idx="3">
                  <c:v>Q4</c:v>
                </c:pt>
              </c:strCache>
            </c:strRef>
          </c:cat>
          <c:val>
            <c:numRef>
              <c:f>Sheet1!$E$2:$E$5</c:f>
              <c:numCache>
                <c:formatCode>General</c:formatCode>
                <c:ptCount val="4"/>
                <c:pt idx="0">
                  <c:v>6</c:v>
                </c:pt>
                <c:pt idx="1">
                  <c:v>5</c:v>
                </c:pt>
                <c:pt idx="2">
                  <c:v>6</c:v>
                </c:pt>
                <c:pt idx="3">
                  <c:v>9</c:v>
                </c:pt>
              </c:numCache>
            </c:numRef>
          </c:val>
          <c:smooth val="1"/>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val="1"/>
        <c:axId val="2094734554"/>
        <c:axId val="2094734552"/>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legend>
      <c:legendPos val="r"/>
      <c:layout/>
      <c:overlay val="0"/>
    </c:legend>
    <c:plotVisOnly val="1"/>
    <c:dispBlanksAs val="gap"/>
  </c:chart>
  <c:spPr>
    <a:noFill/>
    <a:ln w="12700" cap="flat">
      <a:noFill/>
      <a:miter lim="400000"/>
    </a:ln>
    <a:effectLst/>
  </c:sp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chart>
    <c:plotArea>
      <c:layout/>
      <c:lineChart>
        <c:varyColors val="0"/>
        <c:ser>
          <c:idx val="0"/>
          <c:order val="0"/>
          <c:tx>
            <c:strRef>
              <c:f>Sheet1!$B$1</c:f>
              <c:strCache>
                <c:ptCount val="1"/>
                <c:pt idx="0">
                  <c:v>Red</c:v>
                </c:pt>
              </c:strCache>
            </c:strRef>
          </c:tx>
          <c:spPr>
            <a:solidFill>
              <a:srgbClr val="FF0000"/>
            </a:solidFill>
            <a:ln w="25400" cap="flat">
              <a:solidFill>
                <a:srgbClr val="FF0000"/>
              </a:solidFill>
              <a:prstDash val="solid"/>
              <a:round/>
            </a:ln>
            <a:effectLst/>
          </c:spPr>
          <c:marker>
            <c:symbol val="circle"/>
            <c:size val="10"/>
            <c:spPr>
              <a:solidFill>
                <a:srgbClr val="FF0000"/>
              </a:solidFill>
              <a:ln w="9525" cap="flat">
                <a:solidFill>
                  <a:srgbClr val="FF0000"/>
                </a:solidFill>
                <a:prstDash val="solid"/>
                <a:round/>
              </a:ln>
              <a:effectLst/>
            </c:spPr>
          </c:marker>
          <c:cat>
            <c:strRef>
              <c:f>Sheet1!$A$2:$A$5</c:f>
              <c:strCache>
                <c:ptCount val="4"/>
                <c:pt idx="0">
                  <c:v>Q1</c:v>
                </c:pt>
                <c:pt idx="1">
                  <c:v>Q2</c:v>
                </c:pt>
                <c:pt idx="2">
                  <c:v>Q3</c:v>
                </c:pt>
                <c:pt idx="3">
                  <c:v>Q4</c:v>
                </c:pt>
              </c:strCache>
            </c:strRef>
          </c:cat>
          <c:val>
            <c:numRef>
              <c:f>Sheet1!$B$2:$B$5</c:f>
              <c:numCache>
                <c:formatCode>General</c:formatCode>
                <c:ptCount val="4"/>
                <c:pt idx="0">
                  <c:v>25</c:v>
                </c:pt>
                <c:pt idx="1">
                  <c:v>1</c:v>
                </c:pt>
                <c:pt idx="2">
                  <c:v>27</c:v>
                </c:pt>
                <c:pt idx="3">
                  <c:v>14</c:v>
                </c:pt>
              </c:numCache>
            </c:numRef>
          </c:val>
          <c:smooth val="0"/>
        </c:ser>
        <c:ser>
          <c:idx val="1"/>
          <c:order val="1"/>
          <c:tx>
            <c:strRef>
              <c:f>Sheet1!$C$1</c:f>
              <c:strCache>
                <c:ptCount val="1"/>
                <c:pt idx="0">
                  <c:v>Amb</c:v>
                </c:pt>
              </c:strCache>
            </c:strRef>
          </c:tx>
          <c:spPr>
            <a:solidFill>
              <a:srgbClr val="F2AF00"/>
            </a:solidFill>
            <a:ln w="25400" cap="flat">
              <a:solidFill>
                <a:srgbClr val="F2AF00"/>
              </a:solidFill>
              <a:prstDash val="solid"/>
              <a:round/>
            </a:ln>
            <a:effectLst/>
          </c:spPr>
          <c:marker>
            <c:symbol val="circle"/>
            <c:size val="10"/>
            <c:spPr>
              <a:solidFill>
                <a:srgbClr val="F2AF00"/>
              </a:solidFill>
              <a:ln w="9525" cap="flat">
                <a:solidFill>
                  <a:srgbClr val="F2AF00"/>
                </a:solidFill>
                <a:prstDash val="solid"/>
                <a:round/>
              </a:ln>
              <a:effectLst/>
            </c:spPr>
          </c:marker>
          <c:cat>
            <c:strRef>
              <c:f>Sheet1!$A$2:$A$5</c:f>
              <c:strCache>
                <c:ptCount val="4"/>
                <c:pt idx="0">
                  <c:v>Q1</c:v>
                </c:pt>
                <c:pt idx="1">
                  <c:v>Q2</c:v>
                </c:pt>
                <c:pt idx="2">
                  <c:v>Q3</c:v>
                </c:pt>
                <c:pt idx="3">
                  <c:v>Q4</c:v>
                </c:pt>
              </c:strCache>
            </c:strRef>
          </c:cat>
          <c:val>
            <c:numRef>
              <c:f>Sheet1!$C$2:$C$5</c:f>
              <c:numCache>
                <c:formatCode>General</c:formatCode>
                <c:ptCount val="4"/>
                <c:pt idx="0">
                  <c:v>17</c:v>
                </c:pt>
                <c:pt idx="1">
                  <c:v>26</c:v>
                </c:pt>
                <c:pt idx="2">
                  <c:v>24</c:v>
                </c:pt>
                <c:pt idx="3">
                  <c:v>45</c:v>
                </c:pt>
              </c:numCache>
            </c:numRef>
          </c:val>
          <c:smooth val="0"/>
        </c:ser>
        <c:ser>
          <c:idx val="2"/>
          <c:order val="2"/>
          <c:tx>
            <c:strRef>
              <c:f>Sheet1!$D$1</c:f>
              <c:strCache>
                <c:ptCount val="1"/>
                <c:pt idx="0">
                  <c:v>Grn</c:v>
                </c:pt>
              </c:strCache>
            </c:strRef>
          </c:tx>
          <c:spPr>
            <a:solidFill>
              <a:srgbClr val="7AB800"/>
            </a:solidFill>
            <a:ln w="25400" cap="flat">
              <a:solidFill>
                <a:srgbClr val="7AB800"/>
              </a:solidFill>
              <a:prstDash val="solid"/>
              <a:round/>
            </a:ln>
            <a:effectLst/>
          </c:spPr>
          <c:marker>
            <c:symbol val="circle"/>
            <c:size val="10"/>
            <c:spPr>
              <a:solidFill>
                <a:srgbClr val="7AB800"/>
              </a:solidFill>
              <a:ln w="9525" cap="flat">
                <a:solidFill>
                  <a:srgbClr val="7AB800"/>
                </a:solidFill>
                <a:prstDash val="solid"/>
                <a:round/>
              </a:ln>
              <a:effectLst/>
            </c:spPr>
          </c:marker>
          <c:cat>
            <c:strRef>
              <c:f>Sheet1!$A$2:$A$5</c:f>
              <c:strCache>
                <c:ptCount val="4"/>
                <c:pt idx="0">
                  <c:v>Q1</c:v>
                </c:pt>
                <c:pt idx="1">
                  <c:v>Q2</c:v>
                </c:pt>
                <c:pt idx="2">
                  <c:v>Q3</c:v>
                </c:pt>
                <c:pt idx="3">
                  <c:v>Q4</c:v>
                </c:pt>
              </c:strCache>
            </c:strRef>
          </c:cat>
          <c:val>
            <c:numRef>
              <c:f>Sheet1!$D$2:$D$5</c:f>
              <c:numCache>
                <c:formatCode>General</c:formatCode>
                <c:ptCount val="4"/>
                <c:pt idx="0">
                  <c:v>37</c:v>
                </c:pt>
                <c:pt idx="1">
                  <c:v>62</c:v>
                </c:pt>
                <c:pt idx="2">
                  <c:v>69</c:v>
                </c:pt>
                <c:pt idx="3">
                  <c:v>27</c:v>
                </c:pt>
              </c:numCache>
            </c:numRef>
          </c:val>
          <c:smooth val="0"/>
        </c:ser>
        <c:ser>
          <c:idx val="3"/>
          <c:order val="3"/>
          <c:tx>
            <c:strRef>
              <c:f>Sheet1!$E$1</c:f>
              <c:strCache>
                <c:ptCount val="1"/>
                <c:pt idx="0">
                  <c:v>Unk</c:v>
                </c:pt>
              </c:strCache>
            </c:strRef>
          </c:tx>
          <c:spPr>
            <a:solidFill>
              <a:srgbClr val="A9A9A9"/>
            </a:solidFill>
            <a:ln w="25400" cap="flat">
              <a:solidFill>
                <a:srgbClr val="A9A9A9"/>
              </a:solidFill>
              <a:prstDash val="solid"/>
              <a:round/>
            </a:ln>
            <a:effectLst/>
          </c:spPr>
          <c:marker>
            <c:symbol val="circle"/>
            <c:size val="10"/>
            <c:spPr>
              <a:solidFill>
                <a:srgbClr val="A9A9A9"/>
              </a:solidFill>
              <a:ln w="9525" cap="flat">
                <a:solidFill>
                  <a:srgbClr val="A9A9A9"/>
                </a:solidFill>
                <a:prstDash val="solid"/>
                <a:round/>
              </a:ln>
              <a:effectLst/>
            </c:spPr>
          </c:marker>
          <c:cat>
            <c:strRef>
              <c:f>Sheet1!$A$2:$A$5</c:f>
              <c:strCache>
                <c:ptCount val="4"/>
                <c:pt idx="0">
                  <c:v>Q1</c:v>
                </c:pt>
                <c:pt idx="1">
                  <c:v>Q2</c:v>
                </c:pt>
                <c:pt idx="2">
                  <c:v>Q3</c:v>
                </c:pt>
                <c:pt idx="3">
                  <c:v>Q4</c:v>
                </c:pt>
              </c:strCache>
            </c:strRef>
          </c:cat>
          <c:val>
            <c:numRef>
              <c:f>Sheet1!$E$2:$E$5</c:f>
              <c:numCache>
                <c:formatCode>General</c:formatCode>
                <c:ptCount val="4"/>
                <c:pt idx="0">
                  <c:v>6</c:v>
                </c:pt>
                <c:pt idx="1">
                  <c:v>5</c:v>
                </c:pt>
                <c:pt idx="2">
                  <c:v>6</c:v>
                </c:pt>
                <c:pt idx="3">
                  <c:v>9</c:v>
                </c:pt>
              </c:numCache>
            </c:numRef>
          </c:val>
          <c:smooth val="0"/>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val="1"/>
        <c:axId val="2094734554"/>
        <c:axId val="2094734552"/>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legend>
      <c:legendPos val="l"/>
      <c:layout/>
      <c:overlay val="0"/>
    </c:legend>
    <c:plotVisOnly val="1"/>
    <c:dispBlanksAs val="gap"/>
  </c:chart>
  <c:spPr>
    <a:noFill/>
    <a:ln w="12700" cap="flat">
      <a:noFill/>
      <a:miter lim="400000"/>
    </a:ln>
    <a:effectLst/>
  </c:sp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chart>
    <c:plotArea>
      <c:layout/>
      <c:lineChart>
        <c:varyColors val="0"/>
        <c:ser>
          <c:idx val="0"/>
          <c:order val="0"/>
          <c:tx>
            <c:strRef>
              <c:f>Sheet1!$B$1</c:f>
              <c:strCache>
                <c:ptCount val="1"/>
                <c:pt idx="0">
                  <c:v>Red</c:v>
                </c:pt>
              </c:strCache>
            </c:strRef>
          </c:tx>
          <c:spPr>
            <a:solidFill>
              <a:srgbClr val="FF0000"/>
            </a:solidFill>
            <a:ln w="25400" cap="flat">
              <a:solidFill>
                <a:srgbClr val="FF0000"/>
              </a:solidFill>
              <a:prstDash val="solid"/>
              <a:round/>
            </a:ln>
            <a:effectLst>
              <a:outerShdw sx="100000" sy="100000" kx="0" ky="0" algn="bl" blurRad="38100" rotWithShape="1" dist="152400" dir="4500000">
                <a:srgbClr val="cd0011">
                  <a:alpha val="80000"/>
                </a:srgbClr>
              </a:outerShdw>
            </a:effectLst>
          </c:spPr>
          <c:marker>
            <c:symbol val="circle"/>
            <c:size val="20"/>
            <c:spPr>
              <a:solidFill>
                <a:srgbClr val="FF0000"/>
              </a:solidFill>
              <a:ln w="9525" cap="flat">
                <a:solidFill>
                  <a:srgbClr val="FF0000"/>
                </a:solidFill>
                <a:prstDash val="solid"/>
                <a:round/>
              </a:ln>
              <a:effectLst/>
            </c:spPr>
          </c:marker>
          <c:cat>
            <c:strRef>
              <c:f>Sheet1!$A$2:$A$5</c:f>
              <c:strCache>
                <c:ptCount val="4"/>
                <c:pt idx="0">
                  <c:v>Q1</c:v>
                </c:pt>
                <c:pt idx="1">
                  <c:v>Q2</c:v>
                </c:pt>
                <c:pt idx="2">
                  <c:v>Q3</c:v>
                </c:pt>
                <c:pt idx="3">
                  <c:v>Q4</c:v>
                </c:pt>
              </c:strCache>
            </c:strRef>
          </c:cat>
          <c:val>
            <c:numRef>
              <c:f>Sheet1!$B$2:$B$5</c:f>
              <c:numCache>
                <c:formatCode>General</c:formatCode>
                <c:ptCount val="4"/>
                <c:pt idx="0">
                  <c:v>25</c:v>
                </c:pt>
                <c:pt idx="1">
                  <c:v>1</c:v>
                </c:pt>
                <c:pt idx="2">
                  <c:v>27</c:v>
                </c:pt>
                <c:pt idx="3">
                  <c:v>14</c:v>
                </c:pt>
              </c:numCache>
            </c:numRef>
          </c:val>
          <c:smooth val="0"/>
        </c:ser>
        <c:ser>
          <c:idx val="1"/>
          <c:order val="1"/>
          <c:tx>
            <c:strRef>
              <c:f>Sheet1!$C$1</c:f>
              <c:strCache>
                <c:ptCount val="1"/>
                <c:pt idx="0">
                  <c:v>Amb</c:v>
                </c:pt>
              </c:strCache>
            </c:strRef>
          </c:tx>
          <c:spPr>
            <a:solidFill>
              <a:srgbClr val="F2AF00"/>
            </a:solidFill>
            <a:ln w="25400" cap="flat">
              <a:solidFill>
                <a:srgbClr val="F2AF00"/>
              </a:solidFill>
              <a:prstDash val="solid"/>
              <a:round/>
            </a:ln>
            <a:effectLst>
              <a:outerShdw sx="100000" sy="100000" kx="0" ky="0" algn="bl" blurRad="38100" rotWithShape="1" dist="152400" dir="4500000">
                <a:srgbClr val="cd0011">
                  <a:alpha val="80000"/>
                </a:srgbClr>
              </a:outerShdw>
            </a:effectLst>
          </c:spPr>
          <c:marker>
            <c:symbol val="circle"/>
            <c:size val="20"/>
            <c:spPr>
              <a:solidFill>
                <a:srgbClr val="F2AF00"/>
              </a:solidFill>
              <a:ln w="9525" cap="flat">
                <a:solidFill>
                  <a:srgbClr val="F2AF00"/>
                </a:solidFill>
                <a:prstDash val="solid"/>
                <a:round/>
              </a:ln>
              <a:effectLst/>
            </c:spPr>
          </c:marker>
          <c:cat>
            <c:strRef>
              <c:f>Sheet1!$A$2:$A$5</c:f>
              <c:strCache>
                <c:ptCount val="4"/>
                <c:pt idx="0">
                  <c:v>Q1</c:v>
                </c:pt>
                <c:pt idx="1">
                  <c:v>Q2</c:v>
                </c:pt>
                <c:pt idx="2">
                  <c:v>Q3</c:v>
                </c:pt>
                <c:pt idx="3">
                  <c:v>Q4</c:v>
                </c:pt>
              </c:strCache>
            </c:strRef>
          </c:cat>
          <c:val>
            <c:numRef>
              <c:f>Sheet1!$C$2:$C$5</c:f>
              <c:numCache>
                <c:formatCode>General</c:formatCode>
                <c:ptCount val="4"/>
                <c:pt idx="0">
                  <c:v>17</c:v>
                </c:pt>
                <c:pt idx="1">
                  <c:v>26</c:v>
                </c:pt>
                <c:pt idx="2">
                  <c:v>24</c:v>
                </c:pt>
                <c:pt idx="3">
                  <c:v>45</c:v>
                </c:pt>
              </c:numCache>
            </c:numRef>
          </c:val>
          <c:smooth val="0"/>
        </c:ser>
        <c:ser>
          <c:idx val="2"/>
          <c:order val="2"/>
          <c:tx>
            <c:strRef>
              <c:f>Sheet1!$D$1</c:f>
              <c:strCache>
                <c:ptCount val="1"/>
                <c:pt idx="0">
                  <c:v>Grn</c:v>
                </c:pt>
              </c:strCache>
            </c:strRef>
          </c:tx>
          <c:spPr>
            <a:solidFill>
              <a:srgbClr val="7AB800"/>
            </a:solidFill>
            <a:ln w="25400" cap="flat">
              <a:solidFill>
                <a:srgbClr val="7AB800"/>
              </a:solidFill>
              <a:prstDash val="solid"/>
              <a:round/>
            </a:ln>
            <a:effectLst>
              <a:outerShdw sx="100000" sy="100000" kx="0" ky="0" algn="bl" blurRad="38100" rotWithShape="1" dist="152400" dir="4500000">
                <a:srgbClr val="cd0011">
                  <a:alpha val="80000"/>
                </a:srgbClr>
              </a:outerShdw>
            </a:effectLst>
          </c:spPr>
          <c:marker>
            <c:symbol val="circle"/>
            <c:size val="20"/>
            <c:spPr>
              <a:solidFill>
                <a:srgbClr val="7AB800"/>
              </a:solidFill>
              <a:ln w="9525" cap="flat">
                <a:solidFill>
                  <a:srgbClr val="7AB800"/>
                </a:solidFill>
                <a:prstDash val="solid"/>
                <a:round/>
              </a:ln>
              <a:effectLst/>
            </c:spPr>
          </c:marker>
          <c:cat>
            <c:strRef>
              <c:f>Sheet1!$A$2:$A$5</c:f>
              <c:strCache>
                <c:ptCount val="4"/>
                <c:pt idx="0">
                  <c:v>Q1</c:v>
                </c:pt>
                <c:pt idx="1">
                  <c:v>Q2</c:v>
                </c:pt>
                <c:pt idx="2">
                  <c:v>Q3</c:v>
                </c:pt>
                <c:pt idx="3">
                  <c:v>Q4</c:v>
                </c:pt>
              </c:strCache>
            </c:strRef>
          </c:cat>
          <c:val>
            <c:numRef>
              <c:f>Sheet1!$D$2:$D$5</c:f>
              <c:numCache>
                <c:formatCode>General</c:formatCode>
                <c:ptCount val="4"/>
                <c:pt idx="0">
                  <c:v>37</c:v>
                </c:pt>
                <c:pt idx="1">
                  <c:v>62</c:v>
                </c:pt>
                <c:pt idx="2">
                  <c:v>69</c:v>
                </c:pt>
                <c:pt idx="3">
                  <c:v>27</c:v>
                </c:pt>
              </c:numCache>
            </c:numRef>
          </c:val>
          <c:smooth val="0"/>
        </c:ser>
        <c:ser>
          <c:idx val="3"/>
          <c:order val="3"/>
          <c:tx>
            <c:strRef>
              <c:f>Sheet1!$E$1</c:f>
              <c:strCache>
                <c:ptCount val="1"/>
                <c:pt idx="0">
                  <c:v>Unk</c:v>
                </c:pt>
              </c:strCache>
            </c:strRef>
          </c:tx>
          <c:spPr>
            <a:solidFill>
              <a:srgbClr val="A9A9A9"/>
            </a:solidFill>
            <a:ln w="25400" cap="flat">
              <a:solidFill>
                <a:srgbClr val="A9A9A9"/>
              </a:solidFill>
              <a:prstDash val="solid"/>
              <a:round/>
            </a:ln>
            <a:effectLst>
              <a:outerShdw sx="100000" sy="100000" kx="0" ky="0" algn="bl" blurRad="38100" rotWithShape="1" dist="152400" dir="4500000">
                <a:srgbClr val="cd0011">
                  <a:alpha val="80000"/>
                </a:srgbClr>
              </a:outerShdw>
            </a:effectLst>
          </c:spPr>
          <c:marker>
            <c:symbol val="circle"/>
            <c:size val="20"/>
            <c:spPr>
              <a:solidFill>
                <a:srgbClr val="A9A9A9"/>
              </a:solidFill>
              <a:ln w="9525" cap="flat">
                <a:solidFill>
                  <a:srgbClr val="A9A9A9"/>
                </a:solidFill>
                <a:prstDash val="solid"/>
                <a:round/>
              </a:ln>
              <a:effectLst/>
            </c:spPr>
          </c:marker>
          <c:cat>
            <c:strRef>
              <c:f>Sheet1!$A$2:$A$5</c:f>
              <c:strCache>
                <c:ptCount val="4"/>
                <c:pt idx="0">
                  <c:v>Q1</c:v>
                </c:pt>
                <c:pt idx="1">
                  <c:v>Q2</c:v>
                </c:pt>
                <c:pt idx="2">
                  <c:v>Q3</c:v>
                </c:pt>
                <c:pt idx="3">
                  <c:v>Q4</c:v>
                </c:pt>
              </c:strCache>
            </c:strRef>
          </c:cat>
          <c:val>
            <c:numRef>
              <c:f>Sheet1!$E$2:$E$5</c:f>
              <c:numCache>
                <c:formatCode>General</c:formatCode>
                <c:ptCount val="4"/>
                <c:pt idx="0">
                  <c:v>6</c:v>
                </c:pt>
                <c:pt idx="1">
                  <c:v>5</c:v>
                </c:pt>
                <c:pt idx="2">
                  <c:v>6</c:v>
                </c:pt>
                <c:pt idx="3">
                  <c:v>9</c:v>
                </c:pt>
              </c:numCache>
            </c:numRef>
          </c:val>
          <c:smooth val="0"/>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val="1"/>
        <c:axId val="2094734554"/>
        <c:axId val="2094734552"/>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legend>
      <c:legendPos val="b"/>
      <c:layout/>
      <c:overlay val="0"/>
    </c:legend>
    <c:plotVisOnly val="1"/>
    <c:dispBlanksAs val="gap"/>
  </c:chart>
  <c:spPr>
    <a:noFill/>
    <a:ln w="12700" cap="flat">
      <a:noFill/>
      <a:miter lim="400000"/>
    </a:ln>
    <a:effectLst/>
  </c:sp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800" b="0" i="0" u="none" strike="noStrike">
                <a:solidFill>
                  <a:srgbClr val="000000"/>
                </a:solidFill>
                <a:latin typeface="Arial"/>
              </a:defRPr>
            </a:pPr>
            <a:r>
              <a:rPr sz="1800" b="0" i="0" u="none" strike="noStrike">
                <a:solidFill>
                  <a:srgbClr val="000000"/>
                </a:solidFill>
                <a:latin typeface="Arial"/>
              </a:rPr>
              <a:t>circle</a:t>
            </a:r>
          </a:p>
        </c:rich>
      </c:tx>
      <c:layout/>
      <c:overlay val="0"/>
    </c:title>
    <c:autoTitleDeleted val="0"/>
    <c:plotArea>
      <c:layout/>
      <c:lineChart>
        <c:varyColors val="0"/>
        <c:ser>
          <c:idx val="0"/>
          <c:order val="0"/>
          <c:tx>
            <c:strRef>
              <c:f>Sheet1!$B$1</c:f>
              <c:strCache>
                <c:ptCount val="1"/>
                <c:pt idx="0">
                  <c:v>Red</c:v>
                </c:pt>
              </c:strCache>
            </c:strRef>
          </c:tx>
          <c:spPr>
            <a:solidFill>
              <a:srgbClr val="C0504D"/>
            </a:solidFill>
            <a:ln w="25400" cap="flat">
              <a:solidFill>
                <a:srgbClr val="C0504D"/>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C0504D"/>
              </a:solidFill>
              <a:ln w="9525" cap="flat">
                <a:solidFill>
                  <a:srgbClr val="C0504D"/>
                </a:solidFill>
                <a:prstDash val="solid"/>
                <a:round/>
              </a:ln>
              <a:effectLst/>
            </c:spPr>
          </c:marker>
          <c:cat>
            <c:strRef>
              <c:f>Sheet1!$A$2:$A$5</c:f>
              <c:strCache>
                <c:ptCount val="4"/>
                <c:pt idx="0">
                  <c:v>Q1</c:v>
                </c:pt>
                <c:pt idx="1">
                  <c:v>Q2</c:v>
                </c:pt>
                <c:pt idx="2">
                  <c:v>Q3</c:v>
                </c:pt>
                <c:pt idx="3">
                  <c:v>Q4</c:v>
                </c:pt>
              </c:strCache>
            </c:strRef>
          </c:cat>
          <c:val>
            <c:numRef>
              <c:f>Sheet1!$B$2:$B$5</c:f>
              <c:numCache>
                <c:formatCode>General</c:formatCode>
                <c:ptCount val="4"/>
                <c:pt idx="0">
                  <c:v>25</c:v>
                </c:pt>
                <c:pt idx="1">
                  <c:v>1</c:v>
                </c:pt>
                <c:pt idx="2">
                  <c:v>27</c:v>
                </c:pt>
                <c:pt idx="3">
                  <c:v>14</c:v>
                </c:pt>
              </c:numCache>
            </c:numRef>
          </c:val>
          <c:smooth val="0"/>
        </c:ser>
        <c:ser>
          <c:idx val="1"/>
          <c:order val="1"/>
          <c:tx>
            <c:strRef>
              <c:f>Sheet1!$C$1</c:f>
              <c:strCache>
                <c:ptCount val="1"/>
                <c:pt idx="0">
                  <c:v>Amb</c:v>
                </c:pt>
              </c:strCache>
            </c:strRef>
          </c:tx>
          <c:spPr>
            <a:solidFill>
              <a:srgbClr val="4F81BD"/>
            </a:solidFill>
            <a:ln w="25400" cap="flat">
              <a:solidFill>
                <a:srgbClr val="4F81BD"/>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4F81BD"/>
              </a:solidFill>
              <a:ln w="9525" cap="flat">
                <a:solidFill>
                  <a:srgbClr val="4F81BD"/>
                </a:solidFill>
                <a:prstDash val="solid"/>
                <a:round/>
              </a:ln>
              <a:effectLst/>
            </c:spPr>
          </c:marker>
          <c:cat>
            <c:strRef>
              <c:f>Sheet1!$A$2:$A$5</c:f>
              <c:strCache>
                <c:ptCount val="4"/>
                <c:pt idx="0">
                  <c:v>Q1</c:v>
                </c:pt>
                <c:pt idx="1">
                  <c:v>Q2</c:v>
                </c:pt>
                <c:pt idx="2">
                  <c:v>Q3</c:v>
                </c:pt>
                <c:pt idx="3">
                  <c:v>Q4</c:v>
                </c:pt>
              </c:strCache>
            </c:strRef>
          </c:cat>
          <c:val>
            <c:numRef>
              <c:f>Sheet1!$C$2:$C$5</c:f>
              <c:numCache>
                <c:formatCode>General</c:formatCode>
                <c:ptCount val="4"/>
                <c:pt idx="0">
                  <c:v>17</c:v>
                </c:pt>
                <c:pt idx="1">
                  <c:v>26</c:v>
                </c:pt>
                <c:pt idx="2">
                  <c:v>24</c:v>
                </c:pt>
                <c:pt idx="3">
                  <c:v>45</c:v>
                </c:pt>
              </c:numCache>
            </c:numRef>
          </c:val>
          <c:smooth val="0"/>
        </c:ser>
        <c:ser>
          <c:idx val="2"/>
          <c:order val="2"/>
          <c:tx>
            <c:strRef>
              <c:f>Sheet1!$D$1</c:f>
              <c:strCache>
                <c:ptCount val="1"/>
                <c:pt idx="0">
                  <c:v>Grn</c:v>
                </c:pt>
              </c:strCache>
            </c:strRef>
          </c:tx>
          <c:spPr>
            <a:solidFill>
              <a:srgbClr val="9BBB59"/>
            </a:solidFill>
            <a:ln w="25400" cap="flat">
              <a:solidFill>
                <a:srgbClr val="9BBB59"/>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9BBB59"/>
              </a:solidFill>
              <a:ln w="9525" cap="flat">
                <a:solidFill>
                  <a:srgbClr val="9BBB59"/>
                </a:solidFill>
                <a:prstDash val="solid"/>
                <a:round/>
              </a:ln>
              <a:effectLst/>
            </c:spPr>
          </c:marker>
          <c:cat>
            <c:strRef>
              <c:f>Sheet1!$A$2:$A$5</c:f>
              <c:strCache>
                <c:ptCount val="4"/>
                <c:pt idx="0">
                  <c:v>Q1</c:v>
                </c:pt>
                <c:pt idx="1">
                  <c:v>Q2</c:v>
                </c:pt>
                <c:pt idx="2">
                  <c:v>Q3</c:v>
                </c:pt>
                <c:pt idx="3">
                  <c:v>Q4</c:v>
                </c:pt>
              </c:strCache>
            </c:strRef>
          </c:cat>
          <c:val>
            <c:numRef>
              <c:f>Sheet1!$D$2:$D$5</c:f>
              <c:numCache>
                <c:formatCode>General</c:formatCode>
                <c:ptCount val="4"/>
                <c:pt idx="0">
                  <c:v>37</c:v>
                </c:pt>
                <c:pt idx="1">
                  <c:v>62</c:v>
                </c:pt>
                <c:pt idx="2">
                  <c:v>69</c:v>
                </c:pt>
                <c:pt idx="3">
                  <c:v>27</c:v>
                </c:pt>
              </c:numCache>
            </c:numRef>
          </c:val>
          <c:smooth val="0"/>
        </c:ser>
        <c:ser>
          <c:idx val="3"/>
          <c:order val="3"/>
          <c:tx>
            <c:strRef>
              <c:f>Sheet1!$E$1</c:f>
              <c:strCache>
                <c:ptCount val="1"/>
                <c:pt idx="0">
                  <c:v>Unk</c:v>
                </c:pt>
              </c:strCache>
            </c:strRef>
          </c:tx>
          <c:spPr>
            <a:solidFill>
              <a:srgbClr val="8064A2"/>
            </a:solidFill>
            <a:ln w="25400" cap="flat">
              <a:solidFill>
                <a:srgbClr val="8064A2"/>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8064A2"/>
              </a:solidFill>
              <a:ln w="9525" cap="flat">
                <a:solidFill>
                  <a:srgbClr val="8064A2"/>
                </a:solidFill>
                <a:prstDash val="solid"/>
                <a:round/>
              </a:ln>
              <a:effectLst/>
            </c:spPr>
          </c:marker>
          <c:cat>
            <c:strRef>
              <c:f>Sheet1!$A$2:$A$5</c:f>
              <c:strCache>
                <c:ptCount val="4"/>
                <c:pt idx="0">
                  <c:v>Q1</c:v>
                </c:pt>
                <c:pt idx="1">
                  <c:v>Q2</c:v>
                </c:pt>
                <c:pt idx="2">
                  <c:v>Q3</c:v>
                </c:pt>
                <c:pt idx="3">
                  <c:v>Q4</c:v>
                </c:pt>
              </c:strCache>
            </c:strRef>
          </c:cat>
          <c:val>
            <c:numRef>
              <c:f>Sheet1!$E$2:$E$5</c:f>
              <c:numCache>
                <c:formatCode>General</c:formatCode>
                <c:ptCount val="4"/>
                <c:pt idx="0">
                  <c:v>6</c:v>
                </c:pt>
                <c:pt idx="1">
                  <c:v>5</c:v>
                </c:pt>
                <c:pt idx="2">
                  <c:v>6</c:v>
                </c:pt>
                <c:pt idx="3">
                  <c:v>9</c:v>
                </c:pt>
              </c:numCache>
            </c:numRef>
          </c:val>
          <c:smooth val="0"/>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val="1"/>
        <c:axId val="2094734554"/>
        <c:axId val="2094734552"/>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800" b="0" i="0" u="none" strike="noStrike">
                <a:solidFill>
                  <a:srgbClr val="000000"/>
                </a:solidFill>
                <a:latin typeface="Arial"/>
              </a:defRPr>
            </a:pPr>
            <a:r>
              <a:rPr sz="1800" b="0" i="0" u="none" strike="noStrike">
                <a:solidFill>
                  <a:srgbClr val="000000"/>
                </a:solidFill>
                <a:latin typeface="Arial"/>
              </a:rPr>
              <a:t>dash</a:t>
            </a:r>
          </a:p>
        </c:rich>
      </c:tx>
      <c:layout/>
      <c:overlay val="0"/>
    </c:title>
    <c:autoTitleDeleted val="0"/>
    <c:plotArea>
      <c:layout/>
      <c:lineChart>
        <c:varyColors val="0"/>
        <c:ser>
          <c:idx val="0"/>
          <c:order val="0"/>
          <c:tx>
            <c:strRef>
              <c:f>Sheet1!$B$1</c:f>
              <c:strCache>
                <c:ptCount val="1"/>
                <c:pt idx="0">
                  <c:v>Red</c:v>
                </c:pt>
              </c:strCache>
            </c:strRef>
          </c:tx>
          <c:spPr>
            <a:solidFill>
              <a:srgbClr val="C0504D"/>
            </a:solidFill>
            <a:ln w="25400" cap="flat">
              <a:solidFill>
                <a:srgbClr val="C0504D"/>
              </a:solidFill>
              <a:prstDash val="solid"/>
              <a:round/>
            </a:ln>
            <a:effectLst>
              <a:outerShdw sx="100000" sy="100000" kx="0" ky="0" algn="bl" blurRad="38100" rotWithShape="1" dist="23000" dir="5400000">
                <a:srgbClr val="000000">
                  <a:alpha val="35000"/>
                </a:srgbClr>
              </a:outerShdw>
            </a:effectLst>
          </c:spPr>
          <c:marker>
            <c:symbol val="dash"/>
            <c:size val="6"/>
            <c:spPr>
              <a:solidFill>
                <a:srgbClr val="C0504D"/>
              </a:solidFill>
              <a:ln w="9525" cap="flat">
                <a:solidFill>
                  <a:srgbClr val="C0504D"/>
                </a:solidFill>
                <a:prstDash val="solid"/>
                <a:round/>
              </a:ln>
              <a:effectLst/>
            </c:spPr>
          </c:marker>
          <c:cat>
            <c:strRef>
              <c:f>Sheet1!$A$2:$A$5</c:f>
              <c:strCache>
                <c:ptCount val="4"/>
                <c:pt idx="0">
                  <c:v>Q1</c:v>
                </c:pt>
                <c:pt idx="1">
                  <c:v>Q2</c:v>
                </c:pt>
                <c:pt idx="2">
                  <c:v>Q3</c:v>
                </c:pt>
                <c:pt idx="3">
                  <c:v>Q4</c:v>
                </c:pt>
              </c:strCache>
            </c:strRef>
          </c:cat>
          <c:val>
            <c:numRef>
              <c:f>Sheet1!$B$2:$B$5</c:f>
              <c:numCache>
                <c:formatCode>General</c:formatCode>
                <c:ptCount val="4"/>
                <c:pt idx="0">
                  <c:v>25</c:v>
                </c:pt>
                <c:pt idx="1">
                  <c:v>1</c:v>
                </c:pt>
                <c:pt idx="2">
                  <c:v>27</c:v>
                </c:pt>
                <c:pt idx="3">
                  <c:v>14</c:v>
                </c:pt>
              </c:numCache>
            </c:numRef>
          </c:val>
          <c:smooth val="0"/>
        </c:ser>
        <c:ser>
          <c:idx val="1"/>
          <c:order val="1"/>
          <c:tx>
            <c:strRef>
              <c:f>Sheet1!$C$1</c:f>
              <c:strCache>
                <c:ptCount val="1"/>
                <c:pt idx="0">
                  <c:v>Amb</c:v>
                </c:pt>
              </c:strCache>
            </c:strRef>
          </c:tx>
          <c:spPr>
            <a:solidFill>
              <a:srgbClr val="4F81BD"/>
            </a:solidFill>
            <a:ln w="25400" cap="flat">
              <a:solidFill>
                <a:srgbClr val="4F81BD"/>
              </a:solidFill>
              <a:prstDash val="solid"/>
              <a:round/>
            </a:ln>
            <a:effectLst>
              <a:outerShdw sx="100000" sy="100000" kx="0" ky="0" algn="bl" blurRad="38100" rotWithShape="1" dist="23000" dir="5400000">
                <a:srgbClr val="000000">
                  <a:alpha val="35000"/>
                </a:srgbClr>
              </a:outerShdw>
            </a:effectLst>
          </c:spPr>
          <c:marker>
            <c:symbol val="dash"/>
            <c:size val="6"/>
            <c:spPr>
              <a:solidFill>
                <a:srgbClr val="4F81BD"/>
              </a:solidFill>
              <a:ln w="9525" cap="flat">
                <a:solidFill>
                  <a:srgbClr val="4F81BD"/>
                </a:solidFill>
                <a:prstDash val="solid"/>
                <a:round/>
              </a:ln>
              <a:effectLst/>
            </c:spPr>
          </c:marker>
          <c:cat>
            <c:strRef>
              <c:f>Sheet1!$A$2:$A$5</c:f>
              <c:strCache>
                <c:ptCount val="4"/>
                <c:pt idx="0">
                  <c:v>Q1</c:v>
                </c:pt>
                <c:pt idx="1">
                  <c:v>Q2</c:v>
                </c:pt>
                <c:pt idx="2">
                  <c:v>Q3</c:v>
                </c:pt>
                <c:pt idx="3">
                  <c:v>Q4</c:v>
                </c:pt>
              </c:strCache>
            </c:strRef>
          </c:cat>
          <c:val>
            <c:numRef>
              <c:f>Sheet1!$C$2:$C$5</c:f>
              <c:numCache>
                <c:formatCode>General</c:formatCode>
                <c:ptCount val="4"/>
                <c:pt idx="0">
                  <c:v>17</c:v>
                </c:pt>
                <c:pt idx="1">
                  <c:v>26</c:v>
                </c:pt>
                <c:pt idx="2">
                  <c:v>24</c:v>
                </c:pt>
                <c:pt idx="3">
                  <c:v>45</c:v>
                </c:pt>
              </c:numCache>
            </c:numRef>
          </c:val>
          <c:smooth val="0"/>
        </c:ser>
        <c:ser>
          <c:idx val="2"/>
          <c:order val="2"/>
          <c:tx>
            <c:strRef>
              <c:f>Sheet1!$D$1</c:f>
              <c:strCache>
                <c:ptCount val="1"/>
                <c:pt idx="0">
                  <c:v>Grn</c:v>
                </c:pt>
              </c:strCache>
            </c:strRef>
          </c:tx>
          <c:spPr>
            <a:solidFill>
              <a:srgbClr val="9BBB59"/>
            </a:solidFill>
            <a:ln w="25400" cap="flat">
              <a:solidFill>
                <a:srgbClr val="9BBB59"/>
              </a:solidFill>
              <a:prstDash val="solid"/>
              <a:round/>
            </a:ln>
            <a:effectLst>
              <a:outerShdw sx="100000" sy="100000" kx="0" ky="0" algn="bl" blurRad="38100" rotWithShape="1" dist="23000" dir="5400000">
                <a:srgbClr val="000000">
                  <a:alpha val="35000"/>
                </a:srgbClr>
              </a:outerShdw>
            </a:effectLst>
          </c:spPr>
          <c:marker>
            <c:symbol val="dash"/>
            <c:size val="6"/>
            <c:spPr>
              <a:solidFill>
                <a:srgbClr val="9BBB59"/>
              </a:solidFill>
              <a:ln w="9525" cap="flat">
                <a:solidFill>
                  <a:srgbClr val="9BBB59"/>
                </a:solidFill>
                <a:prstDash val="solid"/>
                <a:round/>
              </a:ln>
              <a:effectLst/>
            </c:spPr>
          </c:marker>
          <c:cat>
            <c:strRef>
              <c:f>Sheet1!$A$2:$A$5</c:f>
              <c:strCache>
                <c:ptCount val="4"/>
                <c:pt idx="0">
                  <c:v>Q1</c:v>
                </c:pt>
                <c:pt idx="1">
                  <c:v>Q2</c:v>
                </c:pt>
                <c:pt idx="2">
                  <c:v>Q3</c:v>
                </c:pt>
                <c:pt idx="3">
                  <c:v>Q4</c:v>
                </c:pt>
              </c:strCache>
            </c:strRef>
          </c:cat>
          <c:val>
            <c:numRef>
              <c:f>Sheet1!$D$2:$D$5</c:f>
              <c:numCache>
                <c:formatCode>General</c:formatCode>
                <c:ptCount val="4"/>
                <c:pt idx="0">
                  <c:v>37</c:v>
                </c:pt>
                <c:pt idx="1">
                  <c:v>62</c:v>
                </c:pt>
                <c:pt idx="2">
                  <c:v>69</c:v>
                </c:pt>
                <c:pt idx="3">
                  <c:v>27</c:v>
                </c:pt>
              </c:numCache>
            </c:numRef>
          </c:val>
          <c:smooth val="0"/>
        </c:ser>
        <c:ser>
          <c:idx val="3"/>
          <c:order val="3"/>
          <c:tx>
            <c:strRef>
              <c:f>Sheet1!$E$1</c:f>
              <c:strCache>
                <c:ptCount val="1"/>
                <c:pt idx="0">
                  <c:v>Unk</c:v>
                </c:pt>
              </c:strCache>
            </c:strRef>
          </c:tx>
          <c:spPr>
            <a:solidFill>
              <a:srgbClr val="8064A2"/>
            </a:solidFill>
            <a:ln w="25400" cap="flat">
              <a:solidFill>
                <a:srgbClr val="8064A2"/>
              </a:solidFill>
              <a:prstDash val="solid"/>
              <a:round/>
            </a:ln>
            <a:effectLst>
              <a:outerShdw sx="100000" sy="100000" kx="0" ky="0" algn="bl" blurRad="38100" rotWithShape="1" dist="23000" dir="5400000">
                <a:srgbClr val="000000">
                  <a:alpha val="35000"/>
                </a:srgbClr>
              </a:outerShdw>
            </a:effectLst>
          </c:spPr>
          <c:marker>
            <c:symbol val="dash"/>
            <c:size val="6"/>
            <c:spPr>
              <a:solidFill>
                <a:srgbClr val="8064A2"/>
              </a:solidFill>
              <a:ln w="9525" cap="flat">
                <a:solidFill>
                  <a:srgbClr val="8064A2"/>
                </a:solidFill>
                <a:prstDash val="solid"/>
                <a:round/>
              </a:ln>
              <a:effectLst/>
            </c:spPr>
          </c:marker>
          <c:cat>
            <c:strRef>
              <c:f>Sheet1!$A$2:$A$5</c:f>
              <c:strCache>
                <c:ptCount val="4"/>
                <c:pt idx="0">
                  <c:v>Q1</c:v>
                </c:pt>
                <c:pt idx="1">
                  <c:v>Q2</c:v>
                </c:pt>
                <c:pt idx="2">
                  <c:v>Q3</c:v>
                </c:pt>
                <c:pt idx="3">
                  <c:v>Q4</c:v>
                </c:pt>
              </c:strCache>
            </c:strRef>
          </c:cat>
          <c:val>
            <c:numRef>
              <c:f>Sheet1!$E$2:$E$5</c:f>
              <c:numCache>
                <c:formatCode>General</c:formatCode>
                <c:ptCount val="4"/>
                <c:pt idx="0">
                  <c:v>6</c:v>
                </c:pt>
                <c:pt idx="1">
                  <c:v>5</c:v>
                </c:pt>
                <c:pt idx="2">
                  <c:v>6</c:v>
                </c:pt>
                <c:pt idx="3">
                  <c:v>9</c:v>
                </c:pt>
              </c:numCache>
            </c:numRef>
          </c:val>
          <c:smooth val="0"/>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val="1"/>
        <c:axId val="2094734554"/>
        <c:axId val="2094734552"/>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800" b="0" i="0" u="none" strike="noStrike">
                <a:solidFill>
                  <a:srgbClr val="000000"/>
                </a:solidFill>
                <a:latin typeface="Arial"/>
              </a:defRPr>
            </a:pPr>
            <a:r>
              <a:rPr sz="1800" b="0" i="0" u="none" strike="noStrike">
                <a:solidFill>
                  <a:srgbClr val="000000"/>
                </a:solidFill>
                <a:latin typeface="Arial"/>
              </a:rPr>
              <a:t>diamond</a:t>
            </a:r>
          </a:p>
        </c:rich>
      </c:tx>
      <c:layout/>
      <c:overlay val="0"/>
    </c:title>
    <c:autoTitleDeleted val="0"/>
    <c:plotArea>
      <c:layout/>
      <c:lineChart>
        <c:varyColors val="0"/>
        <c:ser>
          <c:idx val="0"/>
          <c:order val="0"/>
          <c:tx>
            <c:strRef>
              <c:f>Sheet1!$B$1</c:f>
              <c:strCache>
                <c:ptCount val="1"/>
                <c:pt idx="0">
                  <c:v>Red</c:v>
                </c:pt>
              </c:strCache>
            </c:strRef>
          </c:tx>
          <c:spPr>
            <a:solidFill>
              <a:srgbClr val="C0504D"/>
            </a:solidFill>
            <a:ln w="25400" cap="flat">
              <a:solidFill>
                <a:srgbClr val="C0504D"/>
              </a:solidFill>
              <a:prstDash val="solid"/>
              <a:round/>
            </a:ln>
            <a:effectLst>
              <a:outerShdw sx="100000" sy="100000" kx="0" ky="0" algn="bl" blurRad="38100" rotWithShape="1" dist="23000" dir="5400000">
                <a:srgbClr val="000000">
                  <a:alpha val="35000"/>
                </a:srgbClr>
              </a:outerShdw>
            </a:effectLst>
          </c:spPr>
          <c:marker>
            <c:symbol val="diamond"/>
            <c:size val="6"/>
            <c:spPr>
              <a:solidFill>
                <a:srgbClr val="C0504D"/>
              </a:solidFill>
              <a:ln w="9525" cap="flat">
                <a:solidFill>
                  <a:srgbClr val="C0504D"/>
                </a:solidFill>
                <a:prstDash val="solid"/>
                <a:round/>
              </a:ln>
              <a:effectLst/>
            </c:spPr>
          </c:marker>
          <c:cat>
            <c:strRef>
              <c:f>Sheet1!$A$2:$A$5</c:f>
              <c:strCache>
                <c:ptCount val="4"/>
                <c:pt idx="0">
                  <c:v>Q1</c:v>
                </c:pt>
                <c:pt idx="1">
                  <c:v>Q2</c:v>
                </c:pt>
                <c:pt idx="2">
                  <c:v>Q3</c:v>
                </c:pt>
                <c:pt idx="3">
                  <c:v>Q4</c:v>
                </c:pt>
              </c:strCache>
            </c:strRef>
          </c:cat>
          <c:val>
            <c:numRef>
              <c:f>Sheet1!$B$2:$B$5</c:f>
              <c:numCache>
                <c:formatCode>General</c:formatCode>
                <c:ptCount val="4"/>
                <c:pt idx="0">
                  <c:v>25</c:v>
                </c:pt>
                <c:pt idx="1">
                  <c:v>1</c:v>
                </c:pt>
                <c:pt idx="2">
                  <c:v>27</c:v>
                </c:pt>
                <c:pt idx="3">
                  <c:v>14</c:v>
                </c:pt>
              </c:numCache>
            </c:numRef>
          </c:val>
          <c:smooth val="0"/>
        </c:ser>
        <c:ser>
          <c:idx val="1"/>
          <c:order val="1"/>
          <c:tx>
            <c:strRef>
              <c:f>Sheet1!$C$1</c:f>
              <c:strCache>
                <c:ptCount val="1"/>
                <c:pt idx="0">
                  <c:v>Amb</c:v>
                </c:pt>
              </c:strCache>
            </c:strRef>
          </c:tx>
          <c:spPr>
            <a:solidFill>
              <a:srgbClr val="4F81BD"/>
            </a:solidFill>
            <a:ln w="25400" cap="flat">
              <a:solidFill>
                <a:srgbClr val="4F81BD"/>
              </a:solidFill>
              <a:prstDash val="solid"/>
              <a:round/>
            </a:ln>
            <a:effectLst>
              <a:outerShdw sx="100000" sy="100000" kx="0" ky="0" algn="bl" blurRad="38100" rotWithShape="1" dist="23000" dir="5400000">
                <a:srgbClr val="000000">
                  <a:alpha val="35000"/>
                </a:srgbClr>
              </a:outerShdw>
            </a:effectLst>
          </c:spPr>
          <c:marker>
            <c:symbol val="diamond"/>
            <c:size val="6"/>
            <c:spPr>
              <a:solidFill>
                <a:srgbClr val="4F81BD"/>
              </a:solidFill>
              <a:ln w="9525" cap="flat">
                <a:solidFill>
                  <a:srgbClr val="4F81BD"/>
                </a:solidFill>
                <a:prstDash val="solid"/>
                <a:round/>
              </a:ln>
              <a:effectLst/>
            </c:spPr>
          </c:marker>
          <c:cat>
            <c:strRef>
              <c:f>Sheet1!$A$2:$A$5</c:f>
              <c:strCache>
                <c:ptCount val="4"/>
                <c:pt idx="0">
                  <c:v>Q1</c:v>
                </c:pt>
                <c:pt idx="1">
                  <c:v>Q2</c:v>
                </c:pt>
                <c:pt idx="2">
                  <c:v>Q3</c:v>
                </c:pt>
                <c:pt idx="3">
                  <c:v>Q4</c:v>
                </c:pt>
              </c:strCache>
            </c:strRef>
          </c:cat>
          <c:val>
            <c:numRef>
              <c:f>Sheet1!$C$2:$C$5</c:f>
              <c:numCache>
                <c:formatCode>General</c:formatCode>
                <c:ptCount val="4"/>
                <c:pt idx="0">
                  <c:v>17</c:v>
                </c:pt>
                <c:pt idx="1">
                  <c:v>26</c:v>
                </c:pt>
                <c:pt idx="2">
                  <c:v>24</c:v>
                </c:pt>
                <c:pt idx="3">
                  <c:v>45</c:v>
                </c:pt>
              </c:numCache>
            </c:numRef>
          </c:val>
          <c:smooth val="0"/>
        </c:ser>
        <c:ser>
          <c:idx val="2"/>
          <c:order val="2"/>
          <c:tx>
            <c:strRef>
              <c:f>Sheet1!$D$1</c:f>
              <c:strCache>
                <c:ptCount val="1"/>
                <c:pt idx="0">
                  <c:v>Grn</c:v>
                </c:pt>
              </c:strCache>
            </c:strRef>
          </c:tx>
          <c:spPr>
            <a:solidFill>
              <a:srgbClr val="9BBB59"/>
            </a:solidFill>
            <a:ln w="25400" cap="flat">
              <a:solidFill>
                <a:srgbClr val="9BBB59"/>
              </a:solidFill>
              <a:prstDash val="solid"/>
              <a:round/>
            </a:ln>
            <a:effectLst>
              <a:outerShdw sx="100000" sy="100000" kx="0" ky="0" algn="bl" blurRad="38100" rotWithShape="1" dist="23000" dir="5400000">
                <a:srgbClr val="000000">
                  <a:alpha val="35000"/>
                </a:srgbClr>
              </a:outerShdw>
            </a:effectLst>
          </c:spPr>
          <c:marker>
            <c:symbol val="diamond"/>
            <c:size val="6"/>
            <c:spPr>
              <a:solidFill>
                <a:srgbClr val="9BBB59"/>
              </a:solidFill>
              <a:ln w="9525" cap="flat">
                <a:solidFill>
                  <a:srgbClr val="9BBB59"/>
                </a:solidFill>
                <a:prstDash val="solid"/>
                <a:round/>
              </a:ln>
              <a:effectLst/>
            </c:spPr>
          </c:marker>
          <c:cat>
            <c:strRef>
              <c:f>Sheet1!$A$2:$A$5</c:f>
              <c:strCache>
                <c:ptCount val="4"/>
                <c:pt idx="0">
                  <c:v>Q1</c:v>
                </c:pt>
                <c:pt idx="1">
                  <c:v>Q2</c:v>
                </c:pt>
                <c:pt idx="2">
                  <c:v>Q3</c:v>
                </c:pt>
                <c:pt idx="3">
                  <c:v>Q4</c:v>
                </c:pt>
              </c:strCache>
            </c:strRef>
          </c:cat>
          <c:val>
            <c:numRef>
              <c:f>Sheet1!$D$2:$D$5</c:f>
              <c:numCache>
                <c:formatCode>General</c:formatCode>
                <c:ptCount val="4"/>
                <c:pt idx="0">
                  <c:v>37</c:v>
                </c:pt>
                <c:pt idx="1">
                  <c:v>62</c:v>
                </c:pt>
                <c:pt idx="2">
                  <c:v>69</c:v>
                </c:pt>
                <c:pt idx="3">
                  <c:v>27</c:v>
                </c:pt>
              </c:numCache>
            </c:numRef>
          </c:val>
          <c:smooth val="0"/>
        </c:ser>
        <c:ser>
          <c:idx val="3"/>
          <c:order val="3"/>
          <c:tx>
            <c:strRef>
              <c:f>Sheet1!$E$1</c:f>
              <c:strCache>
                <c:ptCount val="1"/>
                <c:pt idx="0">
                  <c:v>Unk</c:v>
                </c:pt>
              </c:strCache>
            </c:strRef>
          </c:tx>
          <c:spPr>
            <a:solidFill>
              <a:srgbClr val="8064A2"/>
            </a:solidFill>
            <a:ln w="25400" cap="flat">
              <a:solidFill>
                <a:srgbClr val="8064A2"/>
              </a:solidFill>
              <a:prstDash val="solid"/>
              <a:round/>
            </a:ln>
            <a:effectLst>
              <a:outerShdw sx="100000" sy="100000" kx="0" ky="0" algn="bl" blurRad="38100" rotWithShape="1" dist="23000" dir="5400000">
                <a:srgbClr val="000000">
                  <a:alpha val="35000"/>
                </a:srgbClr>
              </a:outerShdw>
            </a:effectLst>
          </c:spPr>
          <c:marker>
            <c:symbol val="diamond"/>
            <c:size val="6"/>
            <c:spPr>
              <a:solidFill>
                <a:srgbClr val="8064A2"/>
              </a:solidFill>
              <a:ln w="9525" cap="flat">
                <a:solidFill>
                  <a:srgbClr val="8064A2"/>
                </a:solidFill>
                <a:prstDash val="solid"/>
                <a:round/>
              </a:ln>
              <a:effectLst/>
            </c:spPr>
          </c:marker>
          <c:cat>
            <c:strRef>
              <c:f>Sheet1!$A$2:$A$5</c:f>
              <c:strCache>
                <c:ptCount val="4"/>
                <c:pt idx="0">
                  <c:v>Q1</c:v>
                </c:pt>
                <c:pt idx="1">
                  <c:v>Q2</c:v>
                </c:pt>
                <c:pt idx="2">
                  <c:v>Q3</c:v>
                </c:pt>
                <c:pt idx="3">
                  <c:v>Q4</c:v>
                </c:pt>
              </c:strCache>
            </c:strRef>
          </c:cat>
          <c:val>
            <c:numRef>
              <c:f>Sheet1!$E$2:$E$5</c:f>
              <c:numCache>
                <c:formatCode>General</c:formatCode>
                <c:ptCount val="4"/>
                <c:pt idx="0">
                  <c:v>6</c:v>
                </c:pt>
                <c:pt idx="1">
                  <c:v>5</c:v>
                </c:pt>
                <c:pt idx="2">
                  <c:v>6</c:v>
                </c:pt>
                <c:pt idx="3">
                  <c:v>9</c:v>
                </c:pt>
              </c:numCache>
            </c:numRef>
          </c:val>
          <c:smooth val="0"/>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val="1"/>
        <c:axId val="2094734554"/>
        <c:axId val="2094734552"/>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800" b="0" i="0" u="none" strike="noStrike">
                <a:solidFill>
                  <a:srgbClr val="000000"/>
                </a:solidFill>
                <a:latin typeface="Arial"/>
              </a:defRPr>
            </a:pPr>
            <a:r>
              <a:rPr sz="1800" b="0" i="0" u="none" strike="noStrike">
                <a:solidFill>
                  <a:srgbClr val="000000"/>
                </a:solidFill>
                <a:latin typeface="Arial"/>
              </a:rPr>
              <a:t>dot</a:t>
            </a:r>
          </a:p>
        </c:rich>
      </c:tx>
      <c:layout/>
      <c:overlay val="0"/>
    </c:title>
    <c:autoTitleDeleted val="0"/>
    <c:plotArea>
      <c:layout/>
      <c:lineChart>
        <c:varyColors val="0"/>
        <c:ser>
          <c:idx val="0"/>
          <c:order val="0"/>
          <c:tx>
            <c:strRef>
              <c:f>Sheet1!$B$1</c:f>
              <c:strCache>
                <c:ptCount val="1"/>
                <c:pt idx="0">
                  <c:v>Red</c:v>
                </c:pt>
              </c:strCache>
            </c:strRef>
          </c:tx>
          <c:spPr>
            <a:solidFill>
              <a:srgbClr val="C0504D"/>
            </a:solidFill>
            <a:ln w="25400" cap="flat">
              <a:solidFill>
                <a:srgbClr val="C0504D"/>
              </a:solidFill>
              <a:prstDash val="solid"/>
              <a:round/>
            </a:ln>
            <a:effectLst>
              <a:outerShdw sx="100000" sy="100000" kx="0" ky="0" algn="bl" blurRad="38100" rotWithShape="1" dist="23000" dir="5400000">
                <a:srgbClr val="000000">
                  <a:alpha val="35000"/>
                </a:srgbClr>
              </a:outerShdw>
            </a:effectLst>
          </c:spPr>
          <c:marker>
            <c:symbol val="dot"/>
            <c:size val="6"/>
            <c:spPr>
              <a:solidFill>
                <a:srgbClr val="C0504D"/>
              </a:solidFill>
              <a:ln w="9525" cap="flat">
                <a:solidFill>
                  <a:srgbClr val="C0504D"/>
                </a:solidFill>
                <a:prstDash val="solid"/>
                <a:round/>
              </a:ln>
              <a:effectLst/>
            </c:spPr>
          </c:marker>
          <c:cat>
            <c:strRef>
              <c:f>Sheet1!$A$2:$A$5</c:f>
              <c:strCache>
                <c:ptCount val="4"/>
                <c:pt idx="0">
                  <c:v>Q1</c:v>
                </c:pt>
                <c:pt idx="1">
                  <c:v>Q2</c:v>
                </c:pt>
                <c:pt idx="2">
                  <c:v>Q3</c:v>
                </c:pt>
                <c:pt idx="3">
                  <c:v>Q4</c:v>
                </c:pt>
              </c:strCache>
            </c:strRef>
          </c:cat>
          <c:val>
            <c:numRef>
              <c:f>Sheet1!$B$2:$B$5</c:f>
              <c:numCache>
                <c:formatCode>General</c:formatCode>
                <c:ptCount val="4"/>
                <c:pt idx="0">
                  <c:v>25</c:v>
                </c:pt>
                <c:pt idx="1">
                  <c:v>1</c:v>
                </c:pt>
                <c:pt idx="2">
                  <c:v>27</c:v>
                </c:pt>
                <c:pt idx="3">
                  <c:v>14</c:v>
                </c:pt>
              </c:numCache>
            </c:numRef>
          </c:val>
          <c:smooth val="0"/>
        </c:ser>
        <c:ser>
          <c:idx val="1"/>
          <c:order val="1"/>
          <c:tx>
            <c:strRef>
              <c:f>Sheet1!$C$1</c:f>
              <c:strCache>
                <c:ptCount val="1"/>
                <c:pt idx="0">
                  <c:v>Amb</c:v>
                </c:pt>
              </c:strCache>
            </c:strRef>
          </c:tx>
          <c:spPr>
            <a:solidFill>
              <a:srgbClr val="4F81BD"/>
            </a:solidFill>
            <a:ln w="25400" cap="flat">
              <a:solidFill>
                <a:srgbClr val="4F81BD"/>
              </a:solidFill>
              <a:prstDash val="solid"/>
              <a:round/>
            </a:ln>
            <a:effectLst>
              <a:outerShdw sx="100000" sy="100000" kx="0" ky="0" algn="bl" blurRad="38100" rotWithShape="1" dist="23000" dir="5400000">
                <a:srgbClr val="000000">
                  <a:alpha val="35000"/>
                </a:srgbClr>
              </a:outerShdw>
            </a:effectLst>
          </c:spPr>
          <c:marker>
            <c:symbol val="dot"/>
            <c:size val="6"/>
            <c:spPr>
              <a:solidFill>
                <a:srgbClr val="4F81BD"/>
              </a:solidFill>
              <a:ln w="9525" cap="flat">
                <a:solidFill>
                  <a:srgbClr val="4F81BD"/>
                </a:solidFill>
                <a:prstDash val="solid"/>
                <a:round/>
              </a:ln>
              <a:effectLst/>
            </c:spPr>
          </c:marker>
          <c:cat>
            <c:strRef>
              <c:f>Sheet1!$A$2:$A$5</c:f>
              <c:strCache>
                <c:ptCount val="4"/>
                <c:pt idx="0">
                  <c:v>Q1</c:v>
                </c:pt>
                <c:pt idx="1">
                  <c:v>Q2</c:v>
                </c:pt>
                <c:pt idx="2">
                  <c:v>Q3</c:v>
                </c:pt>
                <c:pt idx="3">
                  <c:v>Q4</c:v>
                </c:pt>
              </c:strCache>
            </c:strRef>
          </c:cat>
          <c:val>
            <c:numRef>
              <c:f>Sheet1!$C$2:$C$5</c:f>
              <c:numCache>
                <c:formatCode>General</c:formatCode>
                <c:ptCount val="4"/>
                <c:pt idx="0">
                  <c:v>17</c:v>
                </c:pt>
                <c:pt idx="1">
                  <c:v>26</c:v>
                </c:pt>
                <c:pt idx="2">
                  <c:v>24</c:v>
                </c:pt>
                <c:pt idx="3">
                  <c:v>45</c:v>
                </c:pt>
              </c:numCache>
            </c:numRef>
          </c:val>
          <c:smooth val="0"/>
        </c:ser>
        <c:ser>
          <c:idx val="2"/>
          <c:order val="2"/>
          <c:tx>
            <c:strRef>
              <c:f>Sheet1!$D$1</c:f>
              <c:strCache>
                <c:ptCount val="1"/>
                <c:pt idx="0">
                  <c:v>Grn</c:v>
                </c:pt>
              </c:strCache>
            </c:strRef>
          </c:tx>
          <c:spPr>
            <a:solidFill>
              <a:srgbClr val="9BBB59"/>
            </a:solidFill>
            <a:ln w="25400" cap="flat">
              <a:solidFill>
                <a:srgbClr val="9BBB59"/>
              </a:solidFill>
              <a:prstDash val="solid"/>
              <a:round/>
            </a:ln>
            <a:effectLst>
              <a:outerShdw sx="100000" sy="100000" kx="0" ky="0" algn="bl" blurRad="38100" rotWithShape="1" dist="23000" dir="5400000">
                <a:srgbClr val="000000">
                  <a:alpha val="35000"/>
                </a:srgbClr>
              </a:outerShdw>
            </a:effectLst>
          </c:spPr>
          <c:marker>
            <c:symbol val="dot"/>
            <c:size val="6"/>
            <c:spPr>
              <a:solidFill>
                <a:srgbClr val="9BBB59"/>
              </a:solidFill>
              <a:ln w="9525" cap="flat">
                <a:solidFill>
                  <a:srgbClr val="9BBB59"/>
                </a:solidFill>
                <a:prstDash val="solid"/>
                <a:round/>
              </a:ln>
              <a:effectLst/>
            </c:spPr>
          </c:marker>
          <c:cat>
            <c:strRef>
              <c:f>Sheet1!$A$2:$A$5</c:f>
              <c:strCache>
                <c:ptCount val="4"/>
                <c:pt idx="0">
                  <c:v>Q1</c:v>
                </c:pt>
                <c:pt idx="1">
                  <c:v>Q2</c:v>
                </c:pt>
                <c:pt idx="2">
                  <c:v>Q3</c:v>
                </c:pt>
                <c:pt idx="3">
                  <c:v>Q4</c:v>
                </c:pt>
              </c:strCache>
            </c:strRef>
          </c:cat>
          <c:val>
            <c:numRef>
              <c:f>Sheet1!$D$2:$D$5</c:f>
              <c:numCache>
                <c:formatCode>General</c:formatCode>
                <c:ptCount val="4"/>
                <c:pt idx="0">
                  <c:v>37</c:v>
                </c:pt>
                <c:pt idx="1">
                  <c:v>62</c:v>
                </c:pt>
                <c:pt idx="2">
                  <c:v>69</c:v>
                </c:pt>
                <c:pt idx="3">
                  <c:v>27</c:v>
                </c:pt>
              </c:numCache>
            </c:numRef>
          </c:val>
          <c:smooth val="0"/>
        </c:ser>
        <c:ser>
          <c:idx val="3"/>
          <c:order val="3"/>
          <c:tx>
            <c:strRef>
              <c:f>Sheet1!$E$1</c:f>
              <c:strCache>
                <c:ptCount val="1"/>
                <c:pt idx="0">
                  <c:v>Unk</c:v>
                </c:pt>
              </c:strCache>
            </c:strRef>
          </c:tx>
          <c:spPr>
            <a:solidFill>
              <a:srgbClr val="8064A2"/>
            </a:solidFill>
            <a:ln w="25400" cap="flat">
              <a:solidFill>
                <a:srgbClr val="8064A2"/>
              </a:solidFill>
              <a:prstDash val="solid"/>
              <a:round/>
            </a:ln>
            <a:effectLst>
              <a:outerShdw sx="100000" sy="100000" kx="0" ky="0" algn="bl" blurRad="38100" rotWithShape="1" dist="23000" dir="5400000">
                <a:srgbClr val="000000">
                  <a:alpha val="35000"/>
                </a:srgbClr>
              </a:outerShdw>
            </a:effectLst>
          </c:spPr>
          <c:marker>
            <c:symbol val="dot"/>
            <c:size val="6"/>
            <c:spPr>
              <a:solidFill>
                <a:srgbClr val="8064A2"/>
              </a:solidFill>
              <a:ln w="9525" cap="flat">
                <a:solidFill>
                  <a:srgbClr val="8064A2"/>
                </a:solidFill>
                <a:prstDash val="solid"/>
                <a:round/>
              </a:ln>
              <a:effectLst/>
            </c:spPr>
          </c:marker>
          <c:cat>
            <c:strRef>
              <c:f>Sheet1!$A$2:$A$5</c:f>
              <c:strCache>
                <c:ptCount val="4"/>
                <c:pt idx="0">
                  <c:v>Q1</c:v>
                </c:pt>
                <c:pt idx="1">
                  <c:v>Q2</c:v>
                </c:pt>
                <c:pt idx="2">
                  <c:v>Q3</c:v>
                </c:pt>
                <c:pt idx="3">
                  <c:v>Q4</c:v>
                </c:pt>
              </c:strCache>
            </c:strRef>
          </c:cat>
          <c:val>
            <c:numRef>
              <c:f>Sheet1!$E$2:$E$5</c:f>
              <c:numCache>
                <c:formatCode>General</c:formatCode>
                <c:ptCount val="4"/>
                <c:pt idx="0">
                  <c:v>6</c:v>
                </c:pt>
                <c:pt idx="1">
                  <c:v>5</c:v>
                </c:pt>
                <c:pt idx="2">
                  <c:v>6</c:v>
                </c:pt>
                <c:pt idx="3">
                  <c:v>9</c:v>
                </c:pt>
              </c:numCache>
            </c:numRef>
          </c:val>
          <c:smooth val="0"/>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val="1"/>
        <c:axId val="2094734554"/>
        <c:axId val="2094734552"/>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800" b="0" i="0" u="none" strike="noStrike">
                <a:solidFill>
                  <a:srgbClr val="000000"/>
                </a:solidFill>
                <a:latin typeface="Arial"/>
              </a:defRPr>
            </a:pPr>
            <a:r>
              <a:rPr sz="1800" b="0" i="0" u="none" strike="noStrike">
                <a:solidFill>
                  <a:srgbClr val="000000"/>
                </a:solidFill>
                <a:latin typeface="Arial"/>
              </a:rPr>
              <a:t>none</a:t>
            </a:r>
          </a:p>
        </c:rich>
      </c:tx>
      <c:layout/>
      <c:overlay val="0"/>
    </c:title>
    <c:autoTitleDeleted val="0"/>
    <c:plotArea>
      <c:layout/>
      <c:lineChart>
        <c:varyColors val="0"/>
        <c:ser>
          <c:idx val="0"/>
          <c:order val="0"/>
          <c:tx>
            <c:strRef>
              <c:f>Sheet1!$B$1</c:f>
              <c:strCache>
                <c:ptCount val="1"/>
                <c:pt idx="0">
                  <c:v>Red</c:v>
                </c:pt>
              </c:strCache>
            </c:strRef>
          </c:tx>
          <c:spPr>
            <a:solidFill>
              <a:srgbClr val="C0504D"/>
            </a:solidFill>
            <a:ln w="25400" cap="flat">
              <a:solidFill>
                <a:srgbClr val="C0504D"/>
              </a:solidFill>
              <a:prstDash val="solid"/>
              <a:round/>
            </a:ln>
            <a:effectLst>
              <a:outerShdw sx="100000" sy="100000" kx="0" ky="0" algn="bl" blurRad="38100" rotWithShape="1" dist="23000" dir="5400000">
                <a:srgbClr val="000000">
                  <a:alpha val="35000"/>
                </a:srgbClr>
              </a:outerShdw>
            </a:effectLst>
          </c:spPr>
          <c:marker>
            <c:symbol val="none"/>
            <c:size val="6"/>
            <c:spPr>
              <a:solidFill>
                <a:srgbClr val="C0504D"/>
              </a:solidFill>
              <a:ln w="9525" cap="flat">
                <a:solidFill>
                  <a:srgbClr val="C0504D"/>
                </a:solidFill>
                <a:prstDash val="solid"/>
                <a:round/>
              </a:ln>
              <a:effectLst/>
            </c:spPr>
          </c:marker>
          <c:cat>
            <c:strRef>
              <c:f>Sheet1!$A$2:$A$5</c:f>
              <c:strCache>
                <c:ptCount val="4"/>
                <c:pt idx="0">
                  <c:v>Q1</c:v>
                </c:pt>
                <c:pt idx="1">
                  <c:v>Q2</c:v>
                </c:pt>
                <c:pt idx="2">
                  <c:v>Q3</c:v>
                </c:pt>
                <c:pt idx="3">
                  <c:v>Q4</c:v>
                </c:pt>
              </c:strCache>
            </c:strRef>
          </c:cat>
          <c:val>
            <c:numRef>
              <c:f>Sheet1!$B$2:$B$5</c:f>
              <c:numCache>
                <c:formatCode>General</c:formatCode>
                <c:ptCount val="4"/>
                <c:pt idx="0">
                  <c:v>25</c:v>
                </c:pt>
                <c:pt idx="1">
                  <c:v>1</c:v>
                </c:pt>
                <c:pt idx="2">
                  <c:v>27</c:v>
                </c:pt>
                <c:pt idx="3">
                  <c:v>14</c:v>
                </c:pt>
              </c:numCache>
            </c:numRef>
          </c:val>
          <c:smooth val="0"/>
        </c:ser>
        <c:ser>
          <c:idx val="1"/>
          <c:order val="1"/>
          <c:tx>
            <c:strRef>
              <c:f>Sheet1!$C$1</c:f>
              <c:strCache>
                <c:ptCount val="1"/>
                <c:pt idx="0">
                  <c:v>Amb</c:v>
                </c:pt>
              </c:strCache>
            </c:strRef>
          </c:tx>
          <c:spPr>
            <a:solidFill>
              <a:srgbClr val="4F81BD"/>
            </a:solidFill>
            <a:ln w="25400" cap="flat">
              <a:solidFill>
                <a:srgbClr val="4F81BD"/>
              </a:solidFill>
              <a:prstDash val="solid"/>
              <a:round/>
            </a:ln>
            <a:effectLst>
              <a:outerShdw sx="100000" sy="100000" kx="0" ky="0" algn="bl" blurRad="38100" rotWithShape="1" dist="23000" dir="5400000">
                <a:srgbClr val="000000">
                  <a:alpha val="35000"/>
                </a:srgbClr>
              </a:outerShdw>
            </a:effectLst>
          </c:spPr>
          <c:marker>
            <c:symbol val="none"/>
            <c:size val="6"/>
            <c:spPr>
              <a:solidFill>
                <a:srgbClr val="4F81BD"/>
              </a:solidFill>
              <a:ln w="9525" cap="flat">
                <a:solidFill>
                  <a:srgbClr val="4F81BD"/>
                </a:solidFill>
                <a:prstDash val="solid"/>
                <a:round/>
              </a:ln>
              <a:effectLst/>
            </c:spPr>
          </c:marker>
          <c:cat>
            <c:strRef>
              <c:f>Sheet1!$A$2:$A$5</c:f>
              <c:strCache>
                <c:ptCount val="4"/>
                <c:pt idx="0">
                  <c:v>Q1</c:v>
                </c:pt>
                <c:pt idx="1">
                  <c:v>Q2</c:v>
                </c:pt>
                <c:pt idx="2">
                  <c:v>Q3</c:v>
                </c:pt>
                <c:pt idx="3">
                  <c:v>Q4</c:v>
                </c:pt>
              </c:strCache>
            </c:strRef>
          </c:cat>
          <c:val>
            <c:numRef>
              <c:f>Sheet1!$C$2:$C$5</c:f>
              <c:numCache>
                <c:formatCode>General</c:formatCode>
                <c:ptCount val="4"/>
                <c:pt idx="0">
                  <c:v>17</c:v>
                </c:pt>
                <c:pt idx="1">
                  <c:v>26</c:v>
                </c:pt>
                <c:pt idx="2">
                  <c:v>24</c:v>
                </c:pt>
                <c:pt idx="3">
                  <c:v>45</c:v>
                </c:pt>
              </c:numCache>
            </c:numRef>
          </c:val>
          <c:smooth val="0"/>
        </c:ser>
        <c:ser>
          <c:idx val="2"/>
          <c:order val="2"/>
          <c:tx>
            <c:strRef>
              <c:f>Sheet1!$D$1</c:f>
              <c:strCache>
                <c:ptCount val="1"/>
                <c:pt idx="0">
                  <c:v>Grn</c:v>
                </c:pt>
              </c:strCache>
            </c:strRef>
          </c:tx>
          <c:spPr>
            <a:solidFill>
              <a:srgbClr val="9BBB59"/>
            </a:solidFill>
            <a:ln w="25400" cap="flat">
              <a:solidFill>
                <a:srgbClr val="9BBB59"/>
              </a:solidFill>
              <a:prstDash val="solid"/>
              <a:round/>
            </a:ln>
            <a:effectLst>
              <a:outerShdw sx="100000" sy="100000" kx="0" ky="0" algn="bl" blurRad="38100" rotWithShape="1" dist="23000" dir="5400000">
                <a:srgbClr val="000000">
                  <a:alpha val="35000"/>
                </a:srgbClr>
              </a:outerShdw>
            </a:effectLst>
          </c:spPr>
          <c:marker>
            <c:symbol val="none"/>
            <c:size val="6"/>
            <c:spPr>
              <a:solidFill>
                <a:srgbClr val="9BBB59"/>
              </a:solidFill>
              <a:ln w="9525" cap="flat">
                <a:solidFill>
                  <a:srgbClr val="9BBB59"/>
                </a:solidFill>
                <a:prstDash val="solid"/>
                <a:round/>
              </a:ln>
              <a:effectLst/>
            </c:spPr>
          </c:marker>
          <c:cat>
            <c:strRef>
              <c:f>Sheet1!$A$2:$A$5</c:f>
              <c:strCache>
                <c:ptCount val="4"/>
                <c:pt idx="0">
                  <c:v>Q1</c:v>
                </c:pt>
                <c:pt idx="1">
                  <c:v>Q2</c:v>
                </c:pt>
                <c:pt idx="2">
                  <c:v>Q3</c:v>
                </c:pt>
                <c:pt idx="3">
                  <c:v>Q4</c:v>
                </c:pt>
              </c:strCache>
            </c:strRef>
          </c:cat>
          <c:val>
            <c:numRef>
              <c:f>Sheet1!$D$2:$D$5</c:f>
              <c:numCache>
                <c:formatCode>General</c:formatCode>
                <c:ptCount val="4"/>
                <c:pt idx="0">
                  <c:v>37</c:v>
                </c:pt>
                <c:pt idx="1">
                  <c:v>62</c:v>
                </c:pt>
                <c:pt idx="2">
                  <c:v>69</c:v>
                </c:pt>
                <c:pt idx="3">
                  <c:v>27</c:v>
                </c:pt>
              </c:numCache>
            </c:numRef>
          </c:val>
          <c:smooth val="0"/>
        </c:ser>
        <c:ser>
          <c:idx val="3"/>
          <c:order val="3"/>
          <c:tx>
            <c:strRef>
              <c:f>Sheet1!$E$1</c:f>
              <c:strCache>
                <c:ptCount val="1"/>
                <c:pt idx="0">
                  <c:v>Unk</c:v>
                </c:pt>
              </c:strCache>
            </c:strRef>
          </c:tx>
          <c:spPr>
            <a:solidFill>
              <a:srgbClr val="8064A2"/>
            </a:solidFill>
            <a:ln w="25400" cap="flat">
              <a:solidFill>
                <a:srgbClr val="8064A2"/>
              </a:solidFill>
              <a:prstDash val="solid"/>
              <a:round/>
            </a:ln>
            <a:effectLst>
              <a:outerShdw sx="100000" sy="100000" kx="0" ky="0" algn="bl" blurRad="38100" rotWithShape="1" dist="23000" dir="5400000">
                <a:srgbClr val="000000">
                  <a:alpha val="35000"/>
                </a:srgbClr>
              </a:outerShdw>
            </a:effectLst>
          </c:spPr>
          <c:marker>
            <c:symbol val="none"/>
            <c:size val="6"/>
            <c:spPr>
              <a:solidFill>
                <a:srgbClr val="8064A2"/>
              </a:solidFill>
              <a:ln w="9525" cap="flat">
                <a:solidFill>
                  <a:srgbClr val="8064A2"/>
                </a:solidFill>
                <a:prstDash val="solid"/>
                <a:round/>
              </a:ln>
              <a:effectLst/>
            </c:spPr>
          </c:marker>
          <c:cat>
            <c:strRef>
              <c:f>Sheet1!$A$2:$A$5</c:f>
              <c:strCache>
                <c:ptCount val="4"/>
                <c:pt idx="0">
                  <c:v>Q1</c:v>
                </c:pt>
                <c:pt idx="1">
                  <c:v>Q2</c:v>
                </c:pt>
                <c:pt idx="2">
                  <c:v>Q3</c:v>
                </c:pt>
                <c:pt idx="3">
                  <c:v>Q4</c:v>
                </c:pt>
              </c:strCache>
            </c:strRef>
          </c:cat>
          <c:val>
            <c:numRef>
              <c:f>Sheet1!$E$2:$E$5</c:f>
              <c:numCache>
                <c:formatCode>General</c:formatCode>
                <c:ptCount val="4"/>
                <c:pt idx="0">
                  <c:v>6</c:v>
                </c:pt>
                <c:pt idx="1">
                  <c:v>5</c:v>
                </c:pt>
                <c:pt idx="2">
                  <c:v>6</c:v>
                </c:pt>
                <c:pt idx="3">
                  <c:v>9</c:v>
                </c:pt>
              </c:numCache>
            </c:numRef>
          </c:val>
          <c:smooth val="0"/>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val="1"/>
        <c:axId val="2094734554"/>
        <c:axId val="2094734552"/>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800" b="0" i="0" u="none" strike="noStrike">
                <a:solidFill>
                  <a:srgbClr val="000000"/>
                </a:solidFill>
                <a:latin typeface="Arial"/>
              </a:defRPr>
            </a:pPr>
            <a:r>
              <a:rPr sz="1800" b="0" i="0" u="none" strike="noStrike">
                <a:solidFill>
                  <a:srgbClr val="000000"/>
                </a:solidFill>
                <a:latin typeface="Arial"/>
              </a:rPr>
              <a:t>square</a:t>
            </a:r>
          </a:p>
        </c:rich>
      </c:tx>
      <c:layout/>
      <c:overlay val="0"/>
    </c:title>
    <c:autoTitleDeleted val="0"/>
    <c:plotArea>
      <c:layout/>
      <c:lineChart>
        <c:varyColors val="0"/>
        <c:ser>
          <c:idx val="0"/>
          <c:order val="0"/>
          <c:tx>
            <c:strRef>
              <c:f>Sheet1!$B$1</c:f>
              <c:strCache>
                <c:ptCount val="1"/>
                <c:pt idx="0">
                  <c:v>Red</c:v>
                </c:pt>
              </c:strCache>
            </c:strRef>
          </c:tx>
          <c:spPr>
            <a:solidFill>
              <a:srgbClr val="C0504D"/>
            </a:solidFill>
            <a:ln w="25400" cap="flat">
              <a:solidFill>
                <a:srgbClr val="C0504D"/>
              </a:solidFill>
              <a:prstDash val="solid"/>
              <a:round/>
            </a:ln>
            <a:effectLst>
              <a:outerShdw sx="100000" sy="100000" kx="0" ky="0" algn="bl" blurRad="38100" rotWithShape="1" dist="23000" dir="5400000">
                <a:srgbClr val="000000">
                  <a:alpha val="35000"/>
                </a:srgbClr>
              </a:outerShdw>
            </a:effectLst>
          </c:spPr>
          <c:marker>
            <c:symbol val="square"/>
            <c:size val="9"/>
            <c:spPr>
              <a:solidFill>
                <a:srgbClr val="C0504D"/>
              </a:solidFill>
              <a:ln w="9525" cap="flat">
                <a:solidFill>
                  <a:srgbClr val="C0504D"/>
                </a:solidFill>
                <a:prstDash val="solid"/>
                <a:round/>
              </a:ln>
              <a:effectLst/>
            </c:spPr>
          </c:marker>
          <c:cat>
            <c:strRef>
              <c:f>Sheet1!$A$2:$A$5</c:f>
              <c:strCache>
                <c:ptCount val="4"/>
                <c:pt idx="0">
                  <c:v>Q1</c:v>
                </c:pt>
                <c:pt idx="1">
                  <c:v>Q2</c:v>
                </c:pt>
                <c:pt idx="2">
                  <c:v>Q3</c:v>
                </c:pt>
                <c:pt idx="3">
                  <c:v>Q4</c:v>
                </c:pt>
              </c:strCache>
            </c:strRef>
          </c:cat>
          <c:val>
            <c:numRef>
              <c:f>Sheet1!$B$2:$B$5</c:f>
              <c:numCache>
                <c:formatCode>General</c:formatCode>
                <c:ptCount val="4"/>
                <c:pt idx="0">
                  <c:v>25</c:v>
                </c:pt>
                <c:pt idx="1">
                  <c:v>1</c:v>
                </c:pt>
                <c:pt idx="2">
                  <c:v>27</c:v>
                </c:pt>
                <c:pt idx="3">
                  <c:v>14</c:v>
                </c:pt>
              </c:numCache>
            </c:numRef>
          </c:val>
          <c:smooth val="0"/>
        </c:ser>
        <c:ser>
          <c:idx val="1"/>
          <c:order val="1"/>
          <c:tx>
            <c:strRef>
              <c:f>Sheet1!$C$1</c:f>
              <c:strCache>
                <c:ptCount val="1"/>
                <c:pt idx="0">
                  <c:v>Amb</c:v>
                </c:pt>
              </c:strCache>
            </c:strRef>
          </c:tx>
          <c:spPr>
            <a:solidFill>
              <a:srgbClr val="4F81BD"/>
            </a:solidFill>
            <a:ln w="25400" cap="flat">
              <a:solidFill>
                <a:srgbClr val="4F81BD"/>
              </a:solidFill>
              <a:prstDash val="solid"/>
              <a:round/>
            </a:ln>
            <a:effectLst>
              <a:outerShdw sx="100000" sy="100000" kx="0" ky="0" algn="bl" blurRad="38100" rotWithShape="1" dist="23000" dir="5400000">
                <a:srgbClr val="000000">
                  <a:alpha val="35000"/>
                </a:srgbClr>
              </a:outerShdw>
            </a:effectLst>
          </c:spPr>
          <c:marker>
            <c:symbol val="square"/>
            <c:size val="9"/>
            <c:spPr>
              <a:solidFill>
                <a:srgbClr val="4F81BD"/>
              </a:solidFill>
              <a:ln w="9525" cap="flat">
                <a:solidFill>
                  <a:srgbClr val="4F81BD"/>
                </a:solidFill>
                <a:prstDash val="solid"/>
                <a:round/>
              </a:ln>
              <a:effectLst/>
            </c:spPr>
          </c:marker>
          <c:cat>
            <c:strRef>
              <c:f>Sheet1!$A$2:$A$5</c:f>
              <c:strCache>
                <c:ptCount val="4"/>
                <c:pt idx="0">
                  <c:v>Q1</c:v>
                </c:pt>
                <c:pt idx="1">
                  <c:v>Q2</c:v>
                </c:pt>
                <c:pt idx="2">
                  <c:v>Q3</c:v>
                </c:pt>
                <c:pt idx="3">
                  <c:v>Q4</c:v>
                </c:pt>
              </c:strCache>
            </c:strRef>
          </c:cat>
          <c:val>
            <c:numRef>
              <c:f>Sheet1!$C$2:$C$5</c:f>
              <c:numCache>
                <c:formatCode>General</c:formatCode>
                <c:ptCount val="4"/>
                <c:pt idx="0">
                  <c:v>17</c:v>
                </c:pt>
                <c:pt idx="1">
                  <c:v>26</c:v>
                </c:pt>
                <c:pt idx="2">
                  <c:v>24</c:v>
                </c:pt>
                <c:pt idx="3">
                  <c:v>45</c:v>
                </c:pt>
              </c:numCache>
            </c:numRef>
          </c:val>
          <c:smooth val="0"/>
        </c:ser>
        <c:ser>
          <c:idx val="2"/>
          <c:order val="2"/>
          <c:tx>
            <c:strRef>
              <c:f>Sheet1!$D$1</c:f>
              <c:strCache>
                <c:ptCount val="1"/>
                <c:pt idx="0">
                  <c:v>Grn</c:v>
                </c:pt>
              </c:strCache>
            </c:strRef>
          </c:tx>
          <c:spPr>
            <a:solidFill>
              <a:srgbClr val="9BBB59"/>
            </a:solidFill>
            <a:ln w="25400" cap="flat">
              <a:solidFill>
                <a:srgbClr val="9BBB59"/>
              </a:solidFill>
              <a:prstDash val="solid"/>
              <a:round/>
            </a:ln>
            <a:effectLst>
              <a:outerShdw sx="100000" sy="100000" kx="0" ky="0" algn="bl" blurRad="38100" rotWithShape="1" dist="23000" dir="5400000">
                <a:srgbClr val="000000">
                  <a:alpha val="35000"/>
                </a:srgbClr>
              </a:outerShdw>
            </a:effectLst>
          </c:spPr>
          <c:marker>
            <c:symbol val="square"/>
            <c:size val="9"/>
            <c:spPr>
              <a:solidFill>
                <a:srgbClr val="9BBB59"/>
              </a:solidFill>
              <a:ln w="9525" cap="flat">
                <a:solidFill>
                  <a:srgbClr val="9BBB59"/>
                </a:solidFill>
                <a:prstDash val="solid"/>
                <a:round/>
              </a:ln>
              <a:effectLst/>
            </c:spPr>
          </c:marker>
          <c:cat>
            <c:strRef>
              <c:f>Sheet1!$A$2:$A$5</c:f>
              <c:strCache>
                <c:ptCount val="4"/>
                <c:pt idx="0">
                  <c:v>Q1</c:v>
                </c:pt>
                <c:pt idx="1">
                  <c:v>Q2</c:v>
                </c:pt>
                <c:pt idx="2">
                  <c:v>Q3</c:v>
                </c:pt>
                <c:pt idx="3">
                  <c:v>Q4</c:v>
                </c:pt>
              </c:strCache>
            </c:strRef>
          </c:cat>
          <c:val>
            <c:numRef>
              <c:f>Sheet1!$D$2:$D$5</c:f>
              <c:numCache>
                <c:formatCode>General</c:formatCode>
                <c:ptCount val="4"/>
                <c:pt idx="0">
                  <c:v>37</c:v>
                </c:pt>
                <c:pt idx="1">
                  <c:v>62</c:v>
                </c:pt>
                <c:pt idx="2">
                  <c:v>69</c:v>
                </c:pt>
                <c:pt idx="3">
                  <c:v>27</c:v>
                </c:pt>
              </c:numCache>
            </c:numRef>
          </c:val>
          <c:smooth val="0"/>
        </c:ser>
        <c:ser>
          <c:idx val="3"/>
          <c:order val="3"/>
          <c:tx>
            <c:strRef>
              <c:f>Sheet1!$E$1</c:f>
              <c:strCache>
                <c:ptCount val="1"/>
                <c:pt idx="0">
                  <c:v>Unk</c:v>
                </c:pt>
              </c:strCache>
            </c:strRef>
          </c:tx>
          <c:spPr>
            <a:solidFill>
              <a:srgbClr val="8064A2"/>
            </a:solidFill>
            <a:ln w="25400" cap="flat">
              <a:solidFill>
                <a:srgbClr val="8064A2"/>
              </a:solidFill>
              <a:prstDash val="solid"/>
              <a:round/>
            </a:ln>
            <a:effectLst>
              <a:outerShdw sx="100000" sy="100000" kx="0" ky="0" algn="bl" blurRad="38100" rotWithShape="1" dist="23000" dir="5400000">
                <a:srgbClr val="000000">
                  <a:alpha val="35000"/>
                </a:srgbClr>
              </a:outerShdw>
            </a:effectLst>
          </c:spPr>
          <c:marker>
            <c:symbol val="square"/>
            <c:size val="9"/>
            <c:spPr>
              <a:solidFill>
                <a:srgbClr val="8064A2"/>
              </a:solidFill>
              <a:ln w="9525" cap="flat">
                <a:solidFill>
                  <a:srgbClr val="8064A2"/>
                </a:solidFill>
                <a:prstDash val="solid"/>
                <a:round/>
              </a:ln>
              <a:effectLst/>
            </c:spPr>
          </c:marker>
          <c:cat>
            <c:strRef>
              <c:f>Sheet1!$A$2:$A$5</c:f>
              <c:strCache>
                <c:ptCount val="4"/>
                <c:pt idx="0">
                  <c:v>Q1</c:v>
                </c:pt>
                <c:pt idx="1">
                  <c:v>Q2</c:v>
                </c:pt>
                <c:pt idx="2">
                  <c:v>Q3</c:v>
                </c:pt>
                <c:pt idx="3">
                  <c:v>Q4</c:v>
                </c:pt>
              </c:strCache>
            </c:strRef>
          </c:cat>
          <c:val>
            <c:numRef>
              <c:f>Sheet1!$E$2:$E$5</c:f>
              <c:numCache>
                <c:formatCode>General</c:formatCode>
                <c:ptCount val="4"/>
                <c:pt idx="0">
                  <c:v>6</c:v>
                </c:pt>
                <c:pt idx="1">
                  <c:v>5</c:v>
                </c:pt>
                <c:pt idx="2">
                  <c:v>6</c:v>
                </c:pt>
                <c:pt idx="3">
                  <c:v>9</c:v>
                </c:pt>
              </c:numCache>
            </c:numRef>
          </c:val>
          <c:smooth val="0"/>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val="1"/>
        <c:axId val="2094734554"/>
        <c:axId val="2094734552"/>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chart>
    <c:plotArea>
      <c:layout/>
      <c:barChart>
        <c:barDir val="col"/>
        <c:grouping val="standard"/>
        <c:varyColors val="0"/>
        <c:ser>
          <c:idx val="0"/>
          <c:order val="0"/>
          <c:tx>
            <c:strRef>
              <c:f>Sheet1!$B$1</c:f>
              <c:strCache>
                <c:ptCount val="1"/>
                <c:pt idx="0">
                  <c:v>Region 1</c:v>
                </c:pt>
              </c:strCache>
            </c:strRef>
          </c:tx>
          <c:spPr>
            <a:solidFill>
              <a:srgbClr val="C0504D"/>
            </a:solidFill>
            <a:ln w="12700" cap="flat">
              <a:solidFill>
                <a:srgbClr val="F1F1F1"/>
              </a:solidFill>
              <a:prstDash val="solid"/>
              <a:round/>
            </a:ln>
            <a:effectLst>
              <a:outerShdw sx="100000" sy="100000" kx="0" ky="0" algn="bl" blurRad="38100" rotWithShape="1" dist="23000" dir="5400000">
                <a:srgbClr val="000000">
                  <a:alpha val="35000"/>
                </a:srgbClr>
              </a:outerShdw>
            </a:effectLst>
          </c:spPr>
          <c:cat>
            <c:strRef>
              <c:f>Sheet1!$A$2:$A$5</c:f>
              <c:strCache>
                <c:ptCount val="4"/>
                <c:pt idx="0">
                  <c:v>May</c:v>
                </c:pt>
                <c:pt idx="1">
                  <c:v>June</c:v>
                </c:pt>
                <c:pt idx="2">
                  <c:v>July</c:v>
                </c:pt>
                <c:pt idx="3">
                  <c:v>August</c:v>
                </c:pt>
              </c:strCache>
            </c:strRef>
          </c:cat>
          <c:val>
            <c:numRef>
              <c:f>Sheet1!$B$2:$B$5</c:f>
              <c:numCache>
                <c:formatCode>General</c:formatCode>
                <c:ptCount val="4"/>
                <c:pt idx="0">
                  <c:v>26</c:v>
                </c:pt>
                <c:pt idx="1">
                  <c:v>53</c:v>
                </c:pt>
                <c:pt idx="2">
                  <c:v>100</c:v>
                </c:pt>
                <c:pt idx="3">
                  <c:v>75</c:v>
                </c:pt>
              </c:numCache>
            </c:numRef>
          </c:val>
        </c:ser>
        <c:ser>
          <c:idx val="1"/>
          <c:order val="1"/>
          <c:tx>
            <c:strRef>
              <c:f>Sheet1!$C$1</c:f>
              <c:strCache>
                <c:ptCount val="1"/>
                <c:pt idx="0">
                  <c:v>Region 2</c:v>
                </c:pt>
              </c:strCache>
            </c:strRef>
          </c:tx>
          <c:spPr>
            <a:solidFill>
              <a:srgbClr val="4F81BD"/>
            </a:solidFill>
            <a:ln w="12700" cap="flat">
              <a:solidFill>
                <a:srgbClr val="F1F1F1"/>
              </a:solidFill>
              <a:prstDash val="solid"/>
              <a:round/>
            </a:ln>
            <a:effectLst>
              <a:outerShdw sx="100000" sy="100000" kx="0" ky="0" algn="bl" blurRad="38100" rotWithShape="1" dist="23000" dir="5400000">
                <a:srgbClr val="000000">
                  <a:alpha val="35000"/>
                </a:srgbClr>
              </a:outerShdw>
            </a:effectLst>
          </c:spPr>
          <c:cat>
            <c:strRef>
              <c:f>Sheet1!$A$2:$A$5</c:f>
              <c:strCache>
                <c:ptCount val="4"/>
                <c:pt idx="0">
                  <c:v>May</c:v>
                </c:pt>
                <c:pt idx="1">
                  <c:v>June</c:v>
                </c:pt>
                <c:pt idx="2">
                  <c:v>July</c:v>
                </c:pt>
                <c:pt idx="3">
                  <c:v>August</c:v>
                </c:pt>
              </c:strCache>
            </c:strRef>
          </c:cat>
          <c:val>
            <c:numRef>
              <c:f>Sheet1!$C$2:$C$5</c:f>
              <c:numCache>
                <c:formatCode>General</c:formatCode>
                <c:ptCount val="4"/>
                <c:pt idx="0">
                  <c:v>43.5</c:v>
                </c:pt>
                <c:pt idx="1">
                  <c:v>70.3</c:v>
                </c:pt>
                <c:pt idx="2">
                  <c:v>90.1</c:v>
                </c:pt>
                <c:pt idx="3">
                  <c:v>80.05</c:v>
                </c:pt>
              </c:numCache>
            </c:numRef>
          </c:val>
        </c:ser>
        <c:dLbls>
          <c:numFmt formatCode="#.0" sourceLinked="0"/>
          <c:txPr>
            <a:bodyPr/>
            <a:lstStyle/>
            <a:p>
              <a:pPr>
                <a:defRPr b="0" i="0" strike="noStrike" sz="1100" u="none">
                  <a:solidFill>
                    <a:srgbClr val="696969"/>
                  </a:solidFill>
                  <a:latin typeface="Arial"/>
                </a:defRPr>
              </a:pPr>
            </a:p>
          </c:txPr>
          <c:dLblPos val="outEnd"/>
          <c:showLegendKey val="0"/>
          <c:showVal val="1"/>
          <c:showCatName val="0"/>
          <c:showSerName val="0"/>
          <c:showPercent val="0"/>
          <c:showBubbleSize val="0"/>
          <c:showLeaderLines val="0"/>
        </c:dLbls>
        <c:gapWidth val="150"/>
        <c:overlap val="0"/>
        <c:axId val="2094734554"/>
        <c:axId val="2094734552"/>
      </c:bar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CC"/>
                </a:solidFill>
                <a:latin typeface="Courier"/>
              </a:defRPr>
            </a:pPr>
            <a:endParaRPr lang="en-US"/>
          </a:p>
        </c:txPr>
        <c:crossAx val="2094734552"/>
        <c:crosses val="autoZero"/>
        <c:auto val="1"/>
        <c:lblAlgn val="ctr"/>
        <c:noMultiLvlLbl val="1"/>
      </c:catAx>
      <c:valAx>
        <c:axId val="2094734552"/>
        <c:scaling>
          <c:orientation val="maxMin"/>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800" b="0" i="0" u="none" strike="noStrike">
                <a:solidFill>
                  <a:srgbClr val="000000"/>
                </a:solidFill>
                <a:latin typeface="Arial"/>
              </a:defRPr>
            </a:pPr>
            <a:r>
              <a:rPr sz="1800" b="0" i="0" u="none" strike="noStrike">
                <a:solidFill>
                  <a:srgbClr val="000000"/>
                </a:solidFill>
                <a:latin typeface="Arial"/>
              </a:rPr>
              <a:t>triangle</a:t>
            </a:r>
          </a:p>
        </c:rich>
      </c:tx>
      <c:layout/>
      <c:overlay val="0"/>
    </c:title>
    <c:autoTitleDeleted val="0"/>
    <c:plotArea>
      <c:layout/>
      <c:lineChart>
        <c:varyColors val="0"/>
        <c:ser>
          <c:idx val="0"/>
          <c:order val="0"/>
          <c:tx>
            <c:strRef>
              <c:f>Sheet1!$B$1</c:f>
              <c:strCache>
                <c:ptCount val="1"/>
                <c:pt idx="0">
                  <c:v>Red</c:v>
                </c:pt>
              </c:strCache>
            </c:strRef>
          </c:tx>
          <c:spPr>
            <a:solidFill>
              <a:srgbClr val="C0504D"/>
            </a:solidFill>
            <a:ln w="25400" cap="flat">
              <a:solidFill>
                <a:srgbClr val="C0504D"/>
              </a:solidFill>
              <a:prstDash val="solid"/>
              <a:round/>
            </a:ln>
            <a:effectLst>
              <a:outerShdw sx="100000" sy="100000" kx="0" ky="0" algn="bl" blurRad="38100" rotWithShape="1" dist="23000" dir="5400000">
                <a:srgbClr val="000000">
                  <a:alpha val="35000"/>
                </a:srgbClr>
              </a:outerShdw>
            </a:effectLst>
          </c:spPr>
          <c:marker>
            <c:symbol val="triangle"/>
            <c:size val="12"/>
            <c:spPr>
              <a:solidFill>
                <a:srgbClr val="C0504D"/>
              </a:solidFill>
              <a:ln w="9525" cap="flat">
                <a:solidFill>
                  <a:srgbClr val="C0504D"/>
                </a:solidFill>
                <a:prstDash val="solid"/>
                <a:round/>
              </a:ln>
              <a:effectLst/>
            </c:spPr>
          </c:marker>
          <c:cat>
            <c:strRef>
              <c:f>Sheet1!$A$2:$A$5</c:f>
              <c:strCache>
                <c:ptCount val="4"/>
                <c:pt idx="0">
                  <c:v>Q1</c:v>
                </c:pt>
                <c:pt idx="1">
                  <c:v>Q2</c:v>
                </c:pt>
                <c:pt idx="2">
                  <c:v>Q3</c:v>
                </c:pt>
                <c:pt idx="3">
                  <c:v>Q4</c:v>
                </c:pt>
              </c:strCache>
            </c:strRef>
          </c:cat>
          <c:val>
            <c:numRef>
              <c:f>Sheet1!$B$2:$B$5</c:f>
              <c:numCache>
                <c:formatCode>General</c:formatCode>
                <c:ptCount val="4"/>
                <c:pt idx="0">
                  <c:v>25</c:v>
                </c:pt>
                <c:pt idx="1">
                  <c:v>1</c:v>
                </c:pt>
                <c:pt idx="2">
                  <c:v>27</c:v>
                </c:pt>
                <c:pt idx="3">
                  <c:v>14</c:v>
                </c:pt>
              </c:numCache>
            </c:numRef>
          </c:val>
          <c:smooth val="0"/>
        </c:ser>
        <c:ser>
          <c:idx val="1"/>
          <c:order val="1"/>
          <c:tx>
            <c:strRef>
              <c:f>Sheet1!$C$1</c:f>
              <c:strCache>
                <c:ptCount val="1"/>
                <c:pt idx="0">
                  <c:v>Amb</c:v>
                </c:pt>
              </c:strCache>
            </c:strRef>
          </c:tx>
          <c:spPr>
            <a:solidFill>
              <a:srgbClr val="4F81BD"/>
            </a:solidFill>
            <a:ln w="25400" cap="flat">
              <a:solidFill>
                <a:srgbClr val="4F81BD"/>
              </a:solidFill>
              <a:prstDash val="solid"/>
              <a:round/>
            </a:ln>
            <a:effectLst>
              <a:outerShdw sx="100000" sy="100000" kx="0" ky="0" algn="bl" blurRad="38100" rotWithShape="1" dist="23000" dir="5400000">
                <a:srgbClr val="000000">
                  <a:alpha val="35000"/>
                </a:srgbClr>
              </a:outerShdw>
            </a:effectLst>
          </c:spPr>
          <c:marker>
            <c:symbol val="triangle"/>
            <c:size val="12"/>
            <c:spPr>
              <a:solidFill>
                <a:srgbClr val="4F81BD"/>
              </a:solidFill>
              <a:ln w="9525" cap="flat">
                <a:solidFill>
                  <a:srgbClr val="4F81BD"/>
                </a:solidFill>
                <a:prstDash val="solid"/>
                <a:round/>
              </a:ln>
              <a:effectLst/>
            </c:spPr>
          </c:marker>
          <c:cat>
            <c:strRef>
              <c:f>Sheet1!$A$2:$A$5</c:f>
              <c:strCache>
                <c:ptCount val="4"/>
                <c:pt idx="0">
                  <c:v>Q1</c:v>
                </c:pt>
                <c:pt idx="1">
                  <c:v>Q2</c:v>
                </c:pt>
                <c:pt idx="2">
                  <c:v>Q3</c:v>
                </c:pt>
                <c:pt idx="3">
                  <c:v>Q4</c:v>
                </c:pt>
              </c:strCache>
            </c:strRef>
          </c:cat>
          <c:val>
            <c:numRef>
              <c:f>Sheet1!$C$2:$C$5</c:f>
              <c:numCache>
                <c:formatCode>General</c:formatCode>
                <c:ptCount val="4"/>
                <c:pt idx="0">
                  <c:v>17</c:v>
                </c:pt>
                <c:pt idx="1">
                  <c:v>26</c:v>
                </c:pt>
                <c:pt idx="2">
                  <c:v>24</c:v>
                </c:pt>
                <c:pt idx="3">
                  <c:v>45</c:v>
                </c:pt>
              </c:numCache>
            </c:numRef>
          </c:val>
          <c:smooth val="0"/>
        </c:ser>
        <c:ser>
          <c:idx val="2"/>
          <c:order val="2"/>
          <c:tx>
            <c:strRef>
              <c:f>Sheet1!$D$1</c:f>
              <c:strCache>
                <c:ptCount val="1"/>
                <c:pt idx="0">
                  <c:v>Grn</c:v>
                </c:pt>
              </c:strCache>
            </c:strRef>
          </c:tx>
          <c:spPr>
            <a:solidFill>
              <a:srgbClr val="9BBB59"/>
            </a:solidFill>
            <a:ln w="25400" cap="flat">
              <a:solidFill>
                <a:srgbClr val="9BBB59"/>
              </a:solidFill>
              <a:prstDash val="solid"/>
              <a:round/>
            </a:ln>
            <a:effectLst>
              <a:outerShdw sx="100000" sy="100000" kx="0" ky="0" algn="bl" blurRad="38100" rotWithShape="1" dist="23000" dir="5400000">
                <a:srgbClr val="000000">
                  <a:alpha val="35000"/>
                </a:srgbClr>
              </a:outerShdw>
            </a:effectLst>
          </c:spPr>
          <c:marker>
            <c:symbol val="triangle"/>
            <c:size val="12"/>
            <c:spPr>
              <a:solidFill>
                <a:srgbClr val="9BBB59"/>
              </a:solidFill>
              <a:ln w="9525" cap="flat">
                <a:solidFill>
                  <a:srgbClr val="9BBB59"/>
                </a:solidFill>
                <a:prstDash val="solid"/>
                <a:round/>
              </a:ln>
              <a:effectLst/>
            </c:spPr>
          </c:marker>
          <c:cat>
            <c:strRef>
              <c:f>Sheet1!$A$2:$A$5</c:f>
              <c:strCache>
                <c:ptCount val="4"/>
                <c:pt idx="0">
                  <c:v>Q1</c:v>
                </c:pt>
                <c:pt idx="1">
                  <c:v>Q2</c:v>
                </c:pt>
                <c:pt idx="2">
                  <c:v>Q3</c:v>
                </c:pt>
                <c:pt idx="3">
                  <c:v>Q4</c:v>
                </c:pt>
              </c:strCache>
            </c:strRef>
          </c:cat>
          <c:val>
            <c:numRef>
              <c:f>Sheet1!$D$2:$D$5</c:f>
              <c:numCache>
                <c:formatCode>General</c:formatCode>
                <c:ptCount val="4"/>
                <c:pt idx="0">
                  <c:v>37</c:v>
                </c:pt>
                <c:pt idx="1">
                  <c:v>62</c:v>
                </c:pt>
                <c:pt idx="2">
                  <c:v>69</c:v>
                </c:pt>
                <c:pt idx="3">
                  <c:v>27</c:v>
                </c:pt>
              </c:numCache>
            </c:numRef>
          </c:val>
          <c:smooth val="0"/>
        </c:ser>
        <c:ser>
          <c:idx val="3"/>
          <c:order val="3"/>
          <c:tx>
            <c:strRef>
              <c:f>Sheet1!$E$1</c:f>
              <c:strCache>
                <c:ptCount val="1"/>
                <c:pt idx="0">
                  <c:v>Unk</c:v>
                </c:pt>
              </c:strCache>
            </c:strRef>
          </c:tx>
          <c:spPr>
            <a:solidFill>
              <a:srgbClr val="8064A2"/>
            </a:solidFill>
            <a:ln w="25400" cap="flat">
              <a:solidFill>
                <a:srgbClr val="8064A2"/>
              </a:solidFill>
              <a:prstDash val="solid"/>
              <a:round/>
            </a:ln>
            <a:effectLst>
              <a:outerShdw sx="100000" sy="100000" kx="0" ky="0" algn="bl" blurRad="38100" rotWithShape="1" dist="23000" dir="5400000">
                <a:srgbClr val="000000">
                  <a:alpha val="35000"/>
                </a:srgbClr>
              </a:outerShdw>
            </a:effectLst>
          </c:spPr>
          <c:marker>
            <c:symbol val="triangle"/>
            <c:size val="12"/>
            <c:spPr>
              <a:solidFill>
                <a:srgbClr val="8064A2"/>
              </a:solidFill>
              <a:ln w="9525" cap="flat">
                <a:solidFill>
                  <a:srgbClr val="8064A2"/>
                </a:solidFill>
                <a:prstDash val="solid"/>
                <a:round/>
              </a:ln>
              <a:effectLst/>
            </c:spPr>
          </c:marker>
          <c:cat>
            <c:strRef>
              <c:f>Sheet1!$A$2:$A$5</c:f>
              <c:strCache>
                <c:ptCount val="4"/>
                <c:pt idx="0">
                  <c:v>Q1</c:v>
                </c:pt>
                <c:pt idx="1">
                  <c:v>Q2</c:v>
                </c:pt>
                <c:pt idx="2">
                  <c:v>Q3</c:v>
                </c:pt>
                <c:pt idx="3">
                  <c:v>Q4</c:v>
                </c:pt>
              </c:strCache>
            </c:strRef>
          </c:cat>
          <c:val>
            <c:numRef>
              <c:f>Sheet1!$E$2:$E$5</c:f>
              <c:numCache>
                <c:formatCode>General</c:formatCode>
                <c:ptCount val="4"/>
                <c:pt idx="0">
                  <c:v>6</c:v>
                </c:pt>
                <c:pt idx="1">
                  <c:v>5</c:v>
                </c:pt>
                <c:pt idx="2">
                  <c:v>6</c:v>
                </c:pt>
                <c:pt idx="3">
                  <c:v>9</c:v>
                </c:pt>
              </c:numCache>
            </c:numRef>
          </c:val>
          <c:smooth val="0"/>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val="1"/>
        <c:axId val="2094734554"/>
        <c:axId val="2094734552"/>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chart>
    <c:plotArea>
      <c:layout/>
      <c:lineChart>
        <c:varyColors val="0"/>
        <c:ser>
          <c:idx val="0"/>
          <c:order val="0"/>
          <c:tx>
            <c:strRef>
              <c:f>Sheet1!$B$1</c:f>
              <c:strCache>
                <c:ptCount val="1"/>
                <c:pt idx="0">
                  <c:v>Series0</c:v>
                </c:pt>
              </c:strCache>
            </c:strRef>
          </c:tx>
          <c:spPr>
            <a:solidFill>
              <a:srgbClr val="C0504D"/>
            </a:solidFill>
            <a:ln w="25400" cap="flat">
              <a:solidFill>
                <a:srgbClr val="C0504D"/>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C0504D"/>
              </a:solidFill>
              <a:ln w="9525" cap="flat">
                <a:solidFill>
                  <a:srgbClr val="C0504D"/>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17773</c:v>
                </c:pt>
                <c:pt idx="1">
                  <c:v>18676</c:v>
                </c:pt>
                <c:pt idx="2">
                  <c:v>4623</c:v>
                </c:pt>
                <c:pt idx="3">
                  <c:v>2436</c:v>
                </c:pt>
                <c:pt idx="4">
                  <c:v>8966</c:v>
                </c:pt>
                <c:pt idx="5">
                  <c:v>180</c:v>
                </c:pt>
                <c:pt idx="6">
                  <c:v>1525</c:v>
                </c:pt>
                <c:pt idx="7">
                  <c:v>16018</c:v>
                </c:pt>
                <c:pt idx="8">
                  <c:v>6545</c:v>
                </c:pt>
                <c:pt idx="9">
                  <c:v>6346</c:v>
                </c:pt>
                <c:pt idx="10">
                  <c:v>6095</c:v>
                </c:pt>
                <c:pt idx="11">
                  <c:v>6855</c:v>
                </c:pt>
              </c:numCache>
            </c:numRef>
          </c:val>
          <c:smooth val="0"/>
        </c:ser>
        <c:ser>
          <c:idx val="1"/>
          <c:order val="1"/>
          <c:tx>
            <c:strRef>
              <c:f>Sheet1!$C$1</c:f>
              <c:strCache>
                <c:ptCount val="1"/>
                <c:pt idx="0">
                  <c:v>Series1</c:v>
                </c:pt>
              </c:strCache>
            </c:strRef>
          </c:tx>
          <c:spPr>
            <a:solidFill>
              <a:srgbClr val="4F81BD"/>
            </a:solidFill>
            <a:ln w="25400" cap="flat">
              <a:solidFill>
                <a:srgbClr val="4F81BD"/>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4F81BD"/>
              </a:solidFill>
              <a:ln w="9525" cap="flat">
                <a:solidFill>
                  <a:srgbClr val="4F81BD"/>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5217</c:v>
                </c:pt>
                <c:pt idx="1">
                  <c:v>2858</c:v>
                </c:pt>
                <c:pt idx="2">
                  <c:v>11049</c:v>
                </c:pt>
                <c:pt idx="3">
                  <c:v>6546</c:v>
                </c:pt>
                <c:pt idx="4">
                  <c:v>11400</c:v>
                </c:pt>
                <c:pt idx="5">
                  <c:v>9973</c:v>
                </c:pt>
                <c:pt idx="6">
                  <c:v>10962</c:v>
                </c:pt>
                <c:pt idx="7">
                  <c:v>1565</c:v>
                </c:pt>
                <c:pt idx="8">
                  <c:v>7086</c:v>
                </c:pt>
                <c:pt idx="9">
                  <c:v>667</c:v>
                </c:pt>
                <c:pt idx="10">
                  <c:v>213</c:v>
                </c:pt>
                <c:pt idx="11">
                  <c:v>17011</c:v>
                </c:pt>
              </c:numCache>
            </c:numRef>
          </c:val>
          <c:smooth val="0"/>
        </c:ser>
        <c:ser>
          <c:idx val="2"/>
          <c:order val="2"/>
          <c:tx>
            <c:strRef>
              <c:f>Sheet1!$D$1</c:f>
              <c:strCache>
                <c:ptCount val="1"/>
                <c:pt idx="0">
                  <c:v>Series2</c:v>
                </c:pt>
              </c:strCache>
            </c:strRef>
          </c:tx>
          <c:spPr>
            <a:solidFill>
              <a:srgbClr val="9BBB59"/>
            </a:solidFill>
            <a:ln w="25400" cap="flat">
              <a:solidFill>
                <a:srgbClr val="9BBB59"/>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9BBB59"/>
              </a:solidFill>
              <a:ln w="9525" cap="flat">
                <a:solidFill>
                  <a:srgbClr val="9BBB59"/>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Sheet1!$D$2:$D$13</c:f>
              <c:numCache>
                <c:formatCode>General</c:formatCode>
                <c:ptCount val="12"/>
                <c:pt idx="0">
                  <c:v>3745</c:v>
                </c:pt>
                <c:pt idx="1">
                  <c:v>4797</c:v>
                </c:pt>
                <c:pt idx="2">
                  <c:v>19273</c:v>
                </c:pt>
                <c:pt idx="3">
                  <c:v>7639</c:v>
                </c:pt>
                <c:pt idx="4">
                  <c:v>16645</c:v>
                </c:pt>
                <c:pt idx="5">
                  <c:v>11362</c:v>
                </c:pt>
                <c:pt idx="6">
                  <c:v>6063</c:v>
                </c:pt>
                <c:pt idx="7">
                  <c:v>9448</c:v>
                </c:pt>
                <c:pt idx="8">
                  <c:v>6363</c:v>
                </c:pt>
                <c:pt idx="9">
                  <c:v>9525</c:v>
                </c:pt>
                <c:pt idx="10">
                  <c:v>5565</c:v>
                </c:pt>
                <c:pt idx="11">
                  <c:v>10303</c:v>
                </c:pt>
              </c:numCache>
            </c:numRef>
          </c:val>
          <c:smooth val="0"/>
        </c:ser>
        <c:ser>
          <c:idx val="3"/>
          <c:order val="3"/>
          <c:tx>
            <c:strRef>
              <c:f>Sheet1!$E$1</c:f>
              <c:strCache>
                <c:ptCount val="1"/>
                <c:pt idx="0">
                  <c:v>Series3</c:v>
                </c:pt>
              </c:strCache>
            </c:strRef>
          </c:tx>
          <c:spPr>
            <a:solidFill>
              <a:srgbClr val="8064A2"/>
            </a:solidFill>
            <a:ln w="25400" cap="flat">
              <a:solidFill>
                <a:srgbClr val="8064A2"/>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8064A2"/>
              </a:solidFill>
              <a:ln w="9525" cap="flat">
                <a:solidFill>
                  <a:srgbClr val="8064A2"/>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Sheet1!$E$2:$E$13</c:f>
              <c:numCache>
                <c:formatCode>General</c:formatCode>
                <c:ptCount val="12"/>
                <c:pt idx="0">
                  <c:v>1993</c:v>
                </c:pt>
                <c:pt idx="1">
                  <c:v>12877</c:v>
                </c:pt>
                <c:pt idx="2">
                  <c:v>388</c:v>
                </c:pt>
                <c:pt idx="3">
                  <c:v>8218</c:v>
                </c:pt>
                <c:pt idx="4">
                  <c:v>9427</c:v>
                </c:pt>
                <c:pt idx="5">
                  <c:v>878</c:v>
                </c:pt>
                <c:pt idx="6">
                  <c:v>17308</c:v>
                </c:pt>
                <c:pt idx="7">
                  <c:v>2678</c:v>
                </c:pt>
                <c:pt idx="8">
                  <c:v>16718</c:v>
                </c:pt>
                <c:pt idx="9">
                  <c:v>16737</c:v>
                </c:pt>
                <c:pt idx="10">
                  <c:v>4276</c:v>
                </c:pt>
                <c:pt idx="11">
                  <c:v>9781</c:v>
                </c:pt>
              </c:numCache>
            </c:numRef>
          </c:val>
          <c:smooth val="0"/>
        </c:ser>
        <c:ser>
          <c:idx val="4"/>
          <c:order val="4"/>
          <c:tx>
            <c:strRef>
              <c:f>Sheet1!$F$1</c:f>
              <c:strCache>
                <c:ptCount val="1"/>
                <c:pt idx="0">
                  <c:v>Series4</c:v>
                </c:pt>
              </c:strCache>
            </c:strRef>
          </c:tx>
          <c:spPr>
            <a:solidFill>
              <a:srgbClr val="4BACC6"/>
            </a:solidFill>
            <a:ln w="25400" cap="flat">
              <a:solidFill>
                <a:srgbClr val="4BACC6"/>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4BACC6"/>
              </a:solidFill>
              <a:ln w="9525" cap="flat">
                <a:solidFill>
                  <a:srgbClr val="4BACC6"/>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Sheet1!$F$2:$F$13</c:f>
              <c:numCache>
                <c:formatCode>General</c:formatCode>
                <c:ptCount val="12"/>
                <c:pt idx="0">
                  <c:v>17795</c:v>
                </c:pt>
                <c:pt idx="1">
                  <c:v>821</c:v>
                </c:pt>
                <c:pt idx="2">
                  <c:v>16634</c:v>
                </c:pt>
                <c:pt idx="3">
                  <c:v>1699</c:v>
                </c:pt>
                <c:pt idx="4">
                  <c:v>4755</c:v>
                </c:pt>
                <c:pt idx="5">
                  <c:v>16872</c:v>
                </c:pt>
                <c:pt idx="6">
                  <c:v>17159</c:v>
                </c:pt>
                <c:pt idx="7">
                  <c:v>17484</c:v>
                </c:pt>
                <c:pt idx="8">
                  <c:v>8044</c:v>
                </c:pt>
                <c:pt idx="9">
                  <c:v>18847</c:v>
                </c:pt>
                <c:pt idx="10">
                  <c:v>7222</c:v>
                </c:pt>
                <c:pt idx="11">
                  <c:v>15477</c:v>
                </c:pt>
              </c:numCache>
            </c:numRef>
          </c:val>
          <c:smooth val="0"/>
        </c:ser>
        <c:ser>
          <c:idx val="5"/>
          <c:order val="5"/>
          <c:tx>
            <c:strRef>
              <c:f>Sheet1!$G$1</c:f>
              <c:strCache>
                <c:ptCount val="1"/>
                <c:pt idx="0">
                  <c:v>Series5</c:v>
                </c:pt>
              </c:strCache>
            </c:strRef>
          </c:tx>
          <c:spPr>
            <a:solidFill>
              <a:srgbClr val="F79646"/>
            </a:solidFill>
            <a:ln w="25400" cap="flat">
              <a:solidFill>
                <a:srgbClr val="F79646"/>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F79646"/>
              </a:solidFill>
              <a:ln w="9525" cap="flat">
                <a:solidFill>
                  <a:srgbClr val="F79646"/>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Sheet1!$G$2:$G$13</c:f>
              <c:numCache>
                <c:formatCode>General</c:formatCode>
                <c:ptCount val="12"/>
                <c:pt idx="0">
                  <c:v>5403</c:v>
                </c:pt>
                <c:pt idx="1">
                  <c:v>14021</c:v>
                </c:pt>
                <c:pt idx="2">
                  <c:v>11626</c:v>
                </c:pt>
                <c:pt idx="3">
                  <c:v>13805</c:v>
                </c:pt>
                <c:pt idx="4">
                  <c:v>5699</c:v>
                </c:pt>
                <c:pt idx="5">
                  <c:v>11320</c:v>
                </c:pt>
                <c:pt idx="6">
                  <c:v>17823</c:v>
                </c:pt>
                <c:pt idx="7">
                  <c:v>3965</c:v>
                </c:pt>
                <c:pt idx="8">
                  <c:v>2785</c:v>
                </c:pt>
                <c:pt idx="9">
                  <c:v>8308</c:v>
                </c:pt>
                <c:pt idx="10">
                  <c:v>18085</c:v>
                </c:pt>
                <c:pt idx="11">
                  <c:v>243</c:v>
                </c:pt>
              </c:numCache>
            </c:numRef>
          </c:val>
          <c:smooth val="0"/>
        </c:ser>
        <c:ser>
          <c:idx val="6"/>
          <c:order val="6"/>
          <c:tx>
            <c:strRef>
              <c:f>Sheet1!$H$1</c:f>
              <c:strCache>
                <c:ptCount val="1"/>
                <c:pt idx="0">
                  <c:v>Series6</c:v>
                </c:pt>
              </c:strCache>
            </c:strRef>
          </c:tx>
          <c:spPr>
            <a:solidFill>
              <a:srgbClr val="628FC6"/>
            </a:solidFill>
            <a:ln w="25400" cap="flat">
              <a:solidFill>
                <a:srgbClr val="628FC6"/>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628FC6"/>
              </a:solidFill>
              <a:ln w="9525" cap="flat">
                <a:solidFill>
                  <a:srgbClr val="628FC6"/>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Sheet1!$H$2:$H$13</c:f>
              <c:numCache>
                <c:formatCode>General</c:formatCode>
                <c:ptCount val="12"/>
                <c:pt idx="0">
                  <c:v>2958</c:v>
                </c:pt>
                <c:pt idx="1">
                  <c:v>13804</c:v>
                </c:pt>
                <c:pt idx="2">
                  <c:v>4991</c:v>
                </c:pt>
                <c:pt idx="3">
                  <c:v>7631</c:v>
                </c:pt>
                <c:pt idx="4">
                  <c:v>19830</c:v>
                </c:pt>
                <c:pt idx="5">
                  <c:v>10600</c:v>
                </c:pt>
                <c:pt idx="6">
                  <c:v>12339</c:v>
                </c:pt>
                <c:pt idx="7">
                  <c:v>12109</c:v>
                </c:pt>
                <c:pt idx="8">
                  <c:v>1362</c:v>
                </c:pt>
                <c:pt idx="9">
                  <c:v>13107</c:v>
                </c:pt>
                <c:pt idx="10">
                  <c:v>6678</c:v>
                </c:pt>
                <c:pt idx="11">
                  <c:v>8601</c:v>
                </c:pt>
              </c:numCache>
            </c:numRef>
          </c:val>
          <c:smooth val="0"/>
        </c:ser>
        <c:ser>
          <c:idx val="7"/>
          <c:order val="7"/>
          <c:tx>
            <c:strRef>
              <c:f>Sheet1!$I$1</c:f>
              <c:strCache>
                <c:ptCount val="1"/>
                <c:pt idx="0">
                  <c:v>Series7</c:v>
                </c:pt>
              </c:strCache>
            </c:strRef>
          </c:tx>
          <c:spPr>
            <a:solidFill>
              <a:srgbClr val="C86360"/>
            </a:solidFill>
            <a:ln w="25400" cap="flat">
              <a:solidFill>
                <a:srgbClr val="C86360"/>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C86360"/>
              </a:solidFill>
              <a:ln w="9525" cap="flat">
                <a:solidFill>
                  <a:srgbClr val="C86360"/>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Sheet1!$I$2:$I$13</c:f>
              <c:numCache>
                <c:formatCode>General</c:formatCode>
                <c:ptCount val="12"/>
                <c:pt idx="0">
                  <c:v>17406</c:v>
                </c:pt>
                <c:pt idx="1">
                  <c:v>18127</c:v>
                </c:pt>
                <c:pt idx="2">
                  <c:v>17089</c:v>
                </c:pt>
                <c:pt idx="3">
                  <c:v>1684</c:v>
                </c:pt>
                <c:pt idx="4">
                  <c:v>18037</c:v>
                </c:pt>
                <c:pt idx="5">
                  <c:v>4880</c:v>
                </c:pt>
                <c:pt idx="6">
                  <c:v>13672</c:v>
                </c:pt>
                <c:pt idx="7">
                  <c:v>1711</c:v>
                </c:pt>
                <c:pt idx="8">
                  <c:v>8944</c:v>
                </c:pt>
                <c:pt idx="9">
                  <c:v>1820</c:v>
                </c:pt>
                <c:pt idx="10">
                  <c:v>4535</c:v>
                </c:pt>
                <c:pt idx="11">
                  <c:v>18323</c:v>
                </c:pt>
              </c:numCache>
            </c:numRef>
          </c:val>
          <c:smooth val="0"/>
        </c:ser>
        <c:ser>
          <c:idx val="8"/>
          <c:order val="8"/>
          <c:tx>
            <c:strRef>
              <c:f>Sheet1!$J$1</c:f>
              <c:strCache>
                <c:ptCount val="1"/>
                <c:pt idx="0">
                  <c:v>Series8</c:v>
                </c:pt>
              </c:strCache>
            </c:strRef>
          </c:tx>
          <c:spPr>
            <a:solidFill>
              <a:srgbClr val="C0504D"/>
            </a:solidFill>
            <a:ln w="25400" cap="flat">
              <a:solidFill>
                <a:srgbClr val="C0504D"/>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C0504D"/>
              </a:solidFill>
              <a:ln w="9525" cap="flat">
                <a:solidFill>
                  <a:srgbClr val="C0504D"/>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Sheet1!$J$2:$J$13</c:f>
              <c:numCache>
                <c:formatCode>General</c:formatCode>
                <c:ptCount val="12"/>
                <c:pt idx="0">
                  <c:v>2172</c:v>
                </c:pt>
                <c:pt idx="1">
                  <c:v>17547</c:v>
                </c:pt>
                <c:pt idx="2">
                  <c:v>8830</c:v>
                </c:pt>
                <c:pt idx="3">
                  <c:v>6585</c:v>
                </c:pt>
                <c:pt idx="4">
                  <c:v>11980</c:v>
                </c:pt>
                <c:pt idx="5">
                  <c:v>5346</c:v>
                </c:pt>
                <c:pt idx="6">
                  <c:v>12763</c:v>
                </c:pt>
                <c:pt idx="7">
                  <c:v>15421</c:v>
                </c:pt>
                <c:pt idx="8">
                  <c:v>12240</c:v>
                </c:pt>
                <c:pt idx="9">
                  <c:v>7229</c:v>
                </c:pt>
                <c:pt idx="10">
                  <c:v>11608</c:v>
                </c:pt>
                <c:pt idx="11">
                  <c:v>16609</c:v>
                </c:pt>
              </c:numCache>
            </c:numRef>
          </c:val>
          <c:smooth val="0"/>
        </c:ser>
        <c:ser>
          <c:idx val="9"/>
          <c:order val="9"/>
          <c:tx>
            <c:strRef>
              <c:f>Sheet1!$K$1</c:f>
              <c:strCache>
                <c:ptCount val="1"/>
                <c:pt idx="0">
                  <c:v>Series9</c:v>
                </c:pt>
              </c:strCache>
            </c:strRef>
          </c:tx>
          <c:spPr>
            <a:solidFill>
              <a:srgbClr val="4F81BD"/>
            </a:solidFill>
            <a:ln w="25400" cap="flat">
              <a:solidFill>
                <a:srgbClr val="4F81BD"/>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4F81BD"/>
              </a:solidFill>
              <a:ln w="9525" cap="flat">
                <a:solidFill>
                  <a:srgbClr val="4F81BD"/>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Sheet1!$K$2:$K$13</c:f>
              <c:numCache>
                <c:formatCode>General</c:formatCode>
                <c:ptCount val="12"/>
                <c:pt idx="0">
                  <c:v>13042</c:v>
                </c:pt>
                <c:pt idx="1">
                  <c:v>9932</c:v>
                </c:pt>
                <c:pt idx="2">
                  <c:v>17477</c:v>
                </c:pt>
                <c:pt idx="3">
                  <c:v>8136</c:v>
                </c:pt>
                <c:pt idx="4">
                  <c:v>18904</c:v>
                </c:pt>
                <c:pt idx="5">
                  <c:v>16459</c:v>
                </c:pt>
                <c:pt idx="6">
                  <c:v>14990</c:v>
                </c:pt>
                <c:pt idx="7">
                  <c:v>8664</c:v>
                </c:pt>
                <c:pt idx="8">
                  <c:v>9835</c:v>
                </c:pt>
                <c:pt idx="9">
                  <c:v>15063</c:v>
                </c:pt>
                <c:pt idx="10">
                  <c:v>6862</c:v>
                </c:pt>
                <c:pt idx="11">
                  <c:v>10348</c:v>
                </c:pt>
              </c:numCache>
            </c:numRef>
          </c:val>
          <c:smooth val="0"/>
        </c:ser>
        <c:ser>
          <c:idx val="10"/>
          <c:order val="10"/>
          <c:tx>
            <c:strRef>
              <c:f>Sheet1!$L$1</c:f>
              <c:strCache>
                <c:ptCount val="1"/>
                <c:pt idx="0">
                  <c:v>Series10</c:v>
                </c:pt>
              </c:strCache>
            </c:strRef>
          </c:tx>
          <c:spPr>
            <a:solidFill>
              <a:srgbClr val="9BBB59"/>
            </a:solidFill>
            <a:ln w="25400" cap="flat">
              <a:solidFill>
                <a:srgbClr val="9BBB59"/>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9BBB59"/>
              </a:solidFill>
              <a:ln w="9525" cap="flat">
                <a:solidFill>
                  <a:srgbClr val="9BBB59"/>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Sheet1!$L$2:$L$13</c:f>
              <c:numCache>
                <c:formatCode>General</c:formatCode>
                <c:ptCount val="12"/>
                <c:pt idx="0">
                  <c:v>16979</c:v>
                </c:pt>
                <c:pt idx="1">
                  <c:v>18643</c:v>
                </c:pt>
                <c:pt idx="2">
                  <c:v>16689</c:v>
                </c:pt>
                <c:pt idx="3">
                  <c:v>12157</c:v>
                </c:pt>
                <c:pt idx="4">
                  <c:v>12832</c:v>
                </c:pt>
                <c:pt idx="5">
                  <c:v>9301</c:v>
                </c:pt>
                <c:pt idx="6">
                  <c:v>5641</c:v>
                </c:pt>
                <c:pt idx="7">
                  <c:v>16053</c:v>
                </c:pt>
                <c:pt idx="8">
                  <c:v>15789</c:v>
                </c:pt>
                <c:pt idx="9">
                  <c:v>18874</c:v>
                </c:pt>
                <c:pt idx="10">
                  <c:v>14975</c:v>
                </c:pt>
                <c:pt idx="11">
                  <c:v>12685</c:v>
                </c:pt>
              </c:numCache>
            </c:numRef>
          </c:val>
          <c:smooth val="0"/>
        </c:ser>
        <c:ser>
          <c:idx val="11"/>
          <c:order val="11"/>
          <c:tx>
            <c:strRef>
              <c:f>Sheet1!$M$1</c:f>
              <c:strCache>
                <c:ptCount val="1"/>
                <c:pt idx="0">
                  <c:v>Series11</c:v>
                </c:pt>
              </c:strCache>
            </c:strRef>
          </c:tx>
          <c:spPr>
            <a:solidFill>
              <a:srgbClr val="8064A2"/>
            </a:solidFill>
            <a:ln w="25400" cap="flat">
              <a:solidFill>
                <a:srgbClr val="8064A2"/>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8064A2"/>
              </a:solidFill>
              <a:ln w="9525" cap="flat">
                <a:solidFill>
                  <a:srgbClr val="8064A2"/>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Sheet1!$M$2:$M$13</c:f>
              <c:numCache>
                <c:formatCode>General</c:formatCode>
                <c:ptCount val="12"/>
                <c:pt idx="0">
                  <c:v>14801</c:v>
                </c:pt>
                <c:pt idx="1">
                  <c:v>10238</c:v>
                </c:pt>
                <c:pt idx="2">
                  <c:v>6318</c:v>
                </c:pt>
                <c:pt idx="3">
                  <c:v>4656</c:v>
                </c:pt>
                <c:pt idx="4">
                  <c:v>16200</c:v>
                </c:pt>
                <c:pt idx="5">
                  <c:v>10149</c:v>
                </c:pt>
                <c:pt idx="6">
                  <c:v>15835</c:v>
                </c:pt>
                <c:pt idx="7">
                  <c:v>16733</c:v>
                </c:pt>
                <c:pt idx="8">
                  <c:v>4249</c:v>
                </c:pt>
                <c:pt idx="9">
                  <c:v>6639</c:v>
                </c:pt>
                <c:pt idx="10">
                  <c:v>5335</c:v>
                </c:pt>
                <c:pt idx="11">
                  <c:v>19190</c:v>
                </c:pt>
              </c:numCache>
            </c:numRef>
          </c:val>
          <c:smooth val="0"/>
        </c:ser>
        <c:ser>
          <c:idx val="12"/>
          <c:order val="12"/>
          <c:tx>
            <c:strRef>
              <c:f>Sheet1!$N$1</c:f>
              <c:strCache>
                <c:ptCount val="1"/>
                <c:pt idx="0">
                  <c:v>Series12</c:v>
                </c:pt>
              </c:strCache>
            </c:strRef>
          </c:tx>
          <c:spPr>
            <a:solidFill>
              <a:srgbClr val="4BACC6"/>
            </a:solidFill>
            <a:ln w="25400" cap="flat">
              <a:solidFill>
                <a:srgbClr val="4BACC6"/>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4BACC6"/>
              </a:solidFill>
              <a:ln w="9525" cap="flat">
                <a:solidFill>
                  <a:srgbClr val="4BACC6"/>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Sheet1!$N$2:$N$13</c:f>
              <c:numCache>
                <c:formatCode>General</c:formatCode>
                <c:ptCount val="12"/>
                <c:pt idx="0">
                  <c:v>13881</c:v>
                </c:pt>
                <c:pt idx="1">
                  <c:v>14718</c:v>
                </c:pt>
                <c:pt idx="2">
                  <c:v>4247</c:v>
                </c:pt>
                <c:pt idx="3">
                  <c:v>13601</c:v>
                </c:pt>
                <c:pt idx="4">
                  <c:v>8841</c:v>
                </c:pt>
                <c:pt idx="5">
                  <c:v>19413</c:v>
                </c:pt>
                <c:pt idx="6">
                  <c:v>790</c:v>
                </c:pt>
                <c:pt idx="7">
                  <c:v>3721</c:v>
                </c:pt>
                <c:pt idx="8">
                  <c:v>16409</c:v>
                </c:pt>
                <c:pt idx="9">
                  <c:v>8544</c:v>
                </c:pt>
                <c:pt idx="10">
                  <c:v>12192</c:v>
                </c:pt>
                <c:pt idx="11">
                  <c:v>10005</c:v>
                </c:pt>
              </c:numCache>
            </c:numRef>
          </c:val>
          <c:smooth val="0"/>
        </c:ser>
        <c:ser>
          <c:idx val="13"/>
          <c:order val="13"/>
          <c:tx>
            <c:strRef>
              <c:f>Sheet1!$O$1</c:f>
              <c:strCache>
                <c:ptCount val="1"/>
                <c:pt idx="0">
                  <c:v>Series13</c:v>
                </c:pt>
              </c:strCache>
            </c:strRef>
          </c:tx>
          <c:spPr>
            <a:solidFill>
              <a:srgbClr val="F79646"/>
            </a:solidFill>
            <a:ln w="25400" cap="flat">
              <a:solidFill>
                <a:srgbClr val="F79646"/>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F79646"/>
              </a:solidFill>
              <a:ln w="9525" cap="flat">
                <a:solidFill>
                  <a:srgbClr val="F79646"/>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Sheet1!$O$2:$O$13</c:f>
              <c:numCache>
                <c:formatCode>General</c:formatCode>
                <c:ptCount val="12"/>
                <c:pt idx="0">
                  <c:v>1318</c:v>
                </c:pt>
                <c:pt idx="1">
                  <c:v>4672</c:v>
                </c:pt>
                <c:pt idx="2">
                  <c:v>4927</c:v>
                </c:pt>
                <c:pt idx="3">
                  <c:v>14666</c:v>
                </c:pt>
                <c:pt idx="4">
                  <c:v>7768</c:v>
                </c:pt>
                <c:pt idx="5">
                  <c:v>11959</c:v>
                </c:pt>
                <c:pt idx="6">
                  <c:v>8688</c:v>
                </c:pt>
                <c:pt idx="7">
                  <c:v>708</c:v>
                </c:pt>
                <c:pt idx="8">
                  <c:v>4380</c:v>
                </c:pt>
                <c:pt idx="9">
                  <c:v>12502</c:v>
                </c:pt>
                <c:pt idx="10">
                  <c:v>3780</c:v>
                </c:pt>
                <c:pt idx="11">
                  <c:v>5891</c:v>
                </c:pt>
              </c:numCache>
            </c:numRef>
          </c:val>
          <c:smooth val="0"/>
        </c:ser>
        <c:ser>
          <c:idx val="14"/>
          <c:order val="14"/>
          <c:tx>
            <c:strRef>
              <c:f>Sheet1!$P$1</c:f>
              <c:strCache>
                <c:ptCount val="1"/>
                <c:pt idx="0">
                  <c:v>Series14</c:v>
                </c:pt>
              </c:strCache>
            </c:strRef>
          </c:tx>
          <c:spPr>
            <a:solidFill>
              <a:srgbClr val="628FC6"/>
            </a:solidFill>
            <a:ln w="25400" cap="flat">
              <a:solidFill>
                <a:srgbClr val="628FC6"/>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628FC6"/>
              </a:solidFill>
              <a:ln w="9525" cap="flat">
                <a:solidFill>
                  <a:srgbClr val="628FC6"/>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Sheet1!$P$2:$P$13</c:f>
              <c:numCache>
                <c:formatCode>General</c:formatCode>
                <c:ptCount val="12"/>
                <c:pt idx="0">
                  <c:v>14910</c:v>
                </c:pt>
                <c:pt idx="1">
                  <c:v>7300</c:v>
                </c:pt>
                <c:pt idx="2">
                  <c:v>6304</c:v>
                </c:pt>
                <c:pt idx="3">
                  <c:v>726</c:v>
                </c:pt>
                <c:pt idx="4">
                  <c:v>12436</c:v>
                </c:pt>
                <c:pt idx="5">
                  <c:v>17714</c:v>
                </c:pt>
                <c:pt idx="6">
                  <c:v>14191</c:v>
                </c:pt>
                <c:pt idx="7">
                  <c:v>19561</c:v>
                </c:pt>
                <c:pt idx="8">
                  <c:v>12842</c:v>
                </c:pt>
                <c:pt idx="9">
                  <c:v>13875</c:v>
                </c:pt>
                <c:pt idx="10">
                  <c:v>18856</c:v>
                </c:pt>
                <c:pt idx="11">
                  <c:v>8473</c:v>
                </c:pt>
              </c:numCache>
            </c:numRef>
          </c:val>
          <c:smooth val="0"/>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val="1"/>
        <c:axId val="2094734554"/>
        <c:axId val="2094734552"/>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max val="20000"/>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solidFill>
          <a:srgbClr val="F2F9FC"/>
        </a:solidFill>
        <a:ln>
          <a:noFill/>
        </a:ln>
        <a:effectLst/>
      </c:spPr>
    </c:plotArea>
    <c:legend>
      <c:legendPos val="r"/>
      <c:layout/>
      <c:overlay val="0"/>
    </c:legend>
    <c:plotVisOnly val="1"/>
    <c:dispBlanksAs val="gap"/>
  </c:chart>
  <c:spPr>
    <a:noFill/>
    <a:ln w="12700" cap="flat">
      <a:noFill/>
      <a:miter lim="400000"/>
    </a:ln>
    <a:effectLst/>
  </c:sp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chart>
    <c:plotArea>
      <c:layout/>
      <c:areaChart>
        <c:varyColors val="0"/>
        <c:ser>
          <c:idx val="0"/>
          <c:order val="0"/>
          <c:tx>
            <c:strRef>
              <c:f>Sheet1!$B$1</c:f>
              <c:strCache>
                <c:ptCount val="1"/>
                <c:pt idx="0">
                  <c:v>Actual Sales</c:v>
                </c:pt>
              </c:strCache>
            </c:strRef>
          </c:tx>
          <c:spPr>
            <a:solidFill>
              <a:srgbClr val="C0504D"/>
            </a:solidFill>
            <a:effectLst>
              <a:outerShdw sx="100000" sy="100000" kx="0" ky="0" algn="bl" blurRad="38100" rotWithShape="1" dist="23000" dir="5400000">
                <a:srgbClr val="000000">
                  <a:alpha val="35000"/>
                </a:srgbClr>
              </a:outerShdw>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1500</c:v>
                </c:pt>
                <c:pt idx="1">
                  <c:v>4600</c:v>
                </c:pt>
                <c:pt idx="2">
                  <c:v>5156</c:v>
                </c:pt>
                <c:pt idx="3">
                  <c:v>3167</c:v>
                </c:pt>
                <c:pt idx="4">
                  <c:v>8510</c:v>
                </c:pt>
                <c:pt idx="5">
                  <c:v>8009</c:v>
                </c:pt>
                <c:pt idx="6">
                  <c:v>6006</c:v>
                </c:pt>
                <c:pt idx="7">
                  <c:v>7855</c:v>
                </c:pt>
                <c:pt idx="8">
                  <c:v>12102</c:v>
                </c:pt>
                <c:pt idx="9">
                  <c:v>12789</c:v>
                </c:pt>
                <c:pt idx="10">
                  <c:v>10123</c:v>
                </c:pt>
                <c:pt idx="11">
                  <c:v>15121</c:v>
                </c:pt>
              </c:numCache>
            </c:numRef>
          </c:val>
        </c:ser>
        <c:ser>
          <c:idx val="1"/>
          <c:order val="1"/>
          <c:tx>
            <c:strRef>
              <c:f>Sheet1!$C$1</c:f>
              <c:strCache>
                <c:ptCount val="1"/>
                <c:pt idx="0">
                  <c:v>Proj Sales</c:v>
                </c:pt>
              </c:strCache>
            </c:strRef>
          </c:tx>
          <c:spPr>
            <a:solidFill>
              <a:srgbClr val="4F81BD"/>
            </a:solidFill>
            <a:effectLst>
              <a:outerShdw sx="100000" sy="100000" kx="0" ky="0" algn="bl" blurRad="38100" rotWithShape="1" dist="23000" dir="5400000">
                <a:srgbClr val="000000">
                  <a:alpha val="35000"/>
                </a:srgbClr>
              </a:outerShdw>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1000</c:v>
                </c:pt>
                <c:pt idx="1">
                  <c:v>2600</c:v>
                </c:pt>
                <c:pt idx="2">
                  <c:v>3456</c:v>
                </c:pt>
                <c:pt idx="3">
                  <c:v>4567</c:v>
                </c:pt>
                <c:pt idx="4">
                  <c:v>5010</c:v>
                </c:pt>
                <c:pt idx="5">
                  <c:v>6009</c:v>
                </c:pt>
                <c:pt idx="6">
                  <c:v>7006</c:v>
                </c:pt>
                <c:pt idx="7">
                  <c:v>8855</c:v>
                </c:pt>
                <c:pt idx="8">
                  <c:v>9102</c:v>
                </c:pt>
                <c:pt idx="9">
                  <c:v>10789</c:v>
                </c:pt>
                <c:pt idx="10">
                  <c:v>11123</c:v>
                </c:pt>
                <c:pt idx="11">
                  <c:v>12121</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axId val="2094734554"/>
        <c:axId val="2094734552"/>
      </c:areaChart>
      <c:catAx>
        <c:axId val="2094734554"/>
        <c:scaling>
          <c:orientation val="maxMin"/>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axMin"/>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midCat"/>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chart>
    <c:plotArea>
      <c:layout/>
      <c:areaChart>
        <c:varyColors val="0"/>
        <c:ser>
          <c:idx val="0"/>
          <c:order val="0"/>
          <c:tx>
            <c:strRef>
              <c:f>Sheet1!$B$1</c:f>
              <c:strCache>
                <c:ptCount val="1"/>
                <c:pt idx="0">
                  <c:v>Actual Sales</c:v>
                </c:pt>
              </c:strCache>
            </c:strRef>
          </c:tx>
          <c:spPr>
            <a:solidFill>
              <a:srgbClr val="0088CC">
                <a:alpha val="50000"/>
              </a:srgbClr>
            </a:solidFill>
            <a:ln w="25400" cap="flat">
              <a:solidFill>
                <a:srgbClr val="FFFFFF"/>
              </a:solidFill>
              <a:prstDash val="solid"/>
              <a:round/>
            </a:ln>
            <a:effectLst>
              <a:outerShdw sx="100000" sy="100000" kx="0" ky="0" algn="bl" blurRad="38100" rotWithShape="1" dist="23000" dir="5400000">
                <a:srgbClr val="000000">
                  <a:alpha val="35000"/>
                </a:srgbClr>
              </a:outerShdw>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1500</c:v>
                </c:pt>
                <c:pt idx="1">
                  <c:v>4600</c:v>
                </c:pt>
                <c:pt idx="2">
                  <c:v>5156</c:v>
                </c:pt>
                <c:pt idx="3">
                  <c:v>3167</c:v>
                </c:pt>
                <c:pt idx="4">
                  <c:v>8510</c:v>
                </c:pt>
                <c:pt idx="5">
                  <c:v>8009</c:v>
                </c:pt>
                <c:pt idx="6">
                  <c:v>6006</c:v>
                </c:pt>
                <c:pt idx="7">
                  <c:v>7855</c:v>
                </c:pt>
                <c:pt idx="8">
                  <c:v>12102</c:v>
                </c:pt>
                <c:pt idx="9">
                  <c:v>12789</c:v>
                </c:pt>
                <c:pt idx="10">
                  <c:v>10123</c:v>
                </c:pt>
                <c:pt idx="11">
                  <c:v>15121</c:v>
                </c:pt>
              </c:numCache>
            </c:numRef>
          </c:val>
        </c:ser>
        <c:ser>
          <c:idx val="1"/>
          <c:order val="1"/>
          <c:tx>
            <c:strRef>
              <c:f>Sheet1!$C$1</c:f>
              <c:strCache>
                <c:ptCount val="1"/>
                <c:pt idx="0">
                  <c:v>Proj Sales</c:v>
                </c:pt>
              </c:strCache>
            </c:strRef>
          </c:tx>
          <c:spPr>
            <a:solidFill>
              <a:srgbClr val="99FFCC">
                <a:alpha val="50000"/>
              </a:srgbClr>
            </a:solidFill>
            <a:ln w="25400" cap="flat">
              <a:solidFill>
                <a:srgbClr val="FFFFFF"/>
              </a:solidFill>
              <a:prstDash val="solid"/>
              <a:round/>
            </a:ln>
            <a:effectLst>
              <a:outerShdw sx="100000" sy="100000" kx="0" ky="0" algn="bl" blurRad="38100" rotWithShape="1" dist="23000" dir="5400000">
                <a:srgbClr val="000000">
                  <a:alpha val="35000"/>
                </a:srgbClr>
              </a:outerShdw>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1000</c:v>
                </c:pt>
                <c:pt idx="1">
                  <c:v>2600</c:v>
                </c:pt>
                <c:pt idx="2">
                  <c:v>3456</c:v>
                </c:pt>
                <c:pt idx="3">
                  <c:v>4567</c:v>
                </c:pt>
                <c:pt idx="4">
                  <c:v>5010</c:v>
                </c:pt>
                <c:pt idx="5">
                  <c:v>6009</c:v>
                </c:pt>
                <c:pt idx="6">
                  <c:v>7006</c:v>
                </c:pt>
                <c:pt idx="7">
                  <c:v>8855</c:v>
                </c:pt>
                <c:pt idx="8">
                  <c:v>9102</c:v>
                </c:pt>
                <c:pt idx="9">
                  <c:v>10789</c:v>
                </c:pt>
                <c:pt idx="10">
                  <c:v>11123</c:v>
                </c:pt>
                <c:pt idx="11">
                  <c:v>12121</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axId val="2094734554"/>
        <c:axId val="2094734552"/>
      </c:area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midCat"/>
      </c:valAx>
      <c:spPr>
        <a:solidFill>
          <a:srgbClr val="D1E1F1"/>
        </a:solidFill>
        <a:ln>
          <a:noFill/>
        </a:ln>
        <a:effectLst/>
      </c:spPr>
    </c:plotArea>
    <c:plotVisOnly val="1"/>
    <c:dispBlanksAs val="gap"/>
  </c:chart>
  <c:spPr>
    <a:noFill/>
    <a:ln w="12700" cap="flat">
      <a:noFill/>
      <a:miter lim="400000"/>
    </a:ln>
    <a:effectLst/>
  </c:sp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chart>
    <c:plotArea>
      <c:layout/>
      <c:areaChart>
        <c:varyColors val="0"/>
        <c:ser>
          <c:idx val="0"/>
          <c:order val="0"/>
          <c:tx>
            <c:strRef>
              <c:f>Sheet1!$B$1</c:f>
              <c:strCache>
                <c:ptCount val="1"/>
                <c:pt idx="0">
                  <c:v>Actual Sales</c:v>
                </c:pt>
              </c:strCache>
            </c:strRef>
          </c:tx>
          <c:spPr>
            <a:solidFill>
              <a:srgbClr val="0088CC">
                <a:alpha val="50000"/>
              </a:srgbClr>
            </a:solidFill>
            <a:effectLst>
              <a:outerShdw sx="100000" sy="100000" kx="0" ky="0" algn="bl" blurRad="38100" rotWithShape="1" dist="23000" dir="5400000">
                <a:srgbClr val="000000">
                  <a:alpha val="35000"/>
                </a:srgbClr>
              </a:outerShdw>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1500</c:v>
                </c:pt>
                <c:pt idx="1">
                  <c:v>4600</c:v>
                </c:pt>
                <c:pt idx="2">
                  <c:v>5156</c:v>
                </c:pt>
                <c:pt idx="3">
                  <c:v>3167</c:v>
                </c:pt>
                <c:pt idx="4">
                  <c:v>8510</c:v>
                </c:pt>
                <c:pt idx="5">
                  <c:v>8009</c:v>
                </c:pt>
                <c:pt idx="6">
                  <c:v>6006</c:v>
                </c:pt>
                <c:pt idx="7">
                  <c:v>7855</c:v>
                </c:pt>
                <c:pt idx="8">
                  <c:v>12102</c:v>
                </c:pt>
                <c:pt idx="9">
                  <c:v>12789</c:v>
                </c:pt>
                <c:pt idx="10">
                  <c:v>10123</c:v>
                </c:pt>
                <c:pt idx="11">
                  <c:v>15121</c:v>
                </c:pt>
              </c:numCache>
            </c:numRef>
          </c:val>
        </c:ser>
        <c:ser>
          <c:idx val="1"/>
          <c:order val="1"/>
          <c:tx>
            <c:strRef>
              <c:f>Sheet1!$C$1</c:f>
              <c:strCache>
                <c:ptCount val="1"/>
                <c:pt idx="0">
                  <c:v>Proj Sales</c:v>
                </c:pt>
              </c:strCache>
            </c:strRef>
          </c:tx>
          <c:spPr>
            <a:solidFill>
              <a:srgbClr val="99FFCC">
                <a:alpha val="50000"/>
              </a:srgbClr>
            </a:solidFill>
            <a:effectLst>
              <a:outerShdw sx="100000" sy="100000" kx="0" ky="0" algn="bl" blurRad="38100" rotWithShape="1" dist="23000" dir="5400000">
                <a:srgbClr val="000000">
                  <a:alpha val="35000"/>
                </a:srgbClr>
              </a:outerShdw>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1000</c:v>
                </c:pt>
                <c:pt idx="1">
                  <c:v>2600</c:v>
                </c:pt>
                <c:pt idx="2">
                  <c:v>3456</c:v>
                </c:pt>
                <c:pt idx="3">
                  <c:v>4567</c:v>
                </c:pt>
                <c:pt idx="4">
                  <c:v>5010</c:v>
                </c:pt>
                <c:pt idx="5">
                  <c:v>6009</c:v>
                </c:pt>
                <c:pt idx="6">
                  <c:v>7006</c:v>
                </c:pt>
                <c:pt idx="7">
                  <c:v>8855</c:v>
                </c:pt>
                <c:pt idx="8">
                  <c:v>9102</c:v>
                </c:pt>
                <c:pt idx="9">
                  <c:v>10789</c:v>
                </c:pt>
                <c:pt idx="10">
                  <c:v>11123</c:v>
                </c:pt>
                <c:pt idx="11">
                  <c:v>12121</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axId val="2094734554"/>
        <c:axId val="2094734552"/>
      </c:area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midCat"/>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chart>
    <c:plotArea>
      <c:layout/>
      <c:areaChart>
        <c:varyColors val="0"/>
        <c:ser>
          <c:idx val="0"/>
          <c:order val="0"/>
          <c:tx>
            <c:strRef>
              <c:f>Sheet1!$B$1</c:f>
              <c:strCache>
                <c:ptCount val="1"/>
                <c:pt idx="0">
                  <c:v>Actual Sales</c:v>
                </c:pt>
              </c:strCache>
            </c:strRef>
          </c:tx>
          <c:spPr>
            <a:solidFill>
              <a:srgbClr val="CC8833">
                <a:alpha val="50000"/>
              </a:srgbClr>
            </a:solidFill>
            <a:effectLst>
              <a:outerShdw sx="100000" sy="100000" kx="0" ky="0" algn="bl" blurRad="38100" rotWithShape="1" dist="23000" dir="5400000">
                <a:srgbClr val="000000">
                  <a:alpha val="35000"/>
                </a:srgbClr>
              </a:outerShdw>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1500</c:v>
                </c:pt>
                <c:pt idx="1">
                  <c:v>4600</c:v>
                </c:pt>
                <c:pt idx="2">
                  <c:v>5156</c:v>
                </c:pt>
                <c:pt idx="3">
                  <c:v>3167</c:v>
                </c:pt>
                <c:pt idx="4">
                  <c:v>8510</c:v>
                </c:pt>
                <c:pt idx="5">
                  <c:v>8009</c:v>
                </c:pt>
                <c:pt idx="6">
                  <c:v>6006</c:v>
                </c:pt>
                <c:pt idx="7">
                  <c:v>7855</c:v>
                </c:pt>
                <c:pt idx="8">
                  <c:v>12102</c:v>
                </c:pt>
                <c:pt idx="9">
                  <c:v>12789</c:v>
                </c:pt>
                <c:pt idx="10">
                  <c:v>10123</c:v>
                </c:pt>
                <c:pt idx="11">
                  <c:v>15121</c:v>
                </c:pt>
              </c:numCache>
            </c:numRef>
          </c:val>
        </c:ser>
        <c:ser>
          <c:idx val="1"/>
          <c:order val="1"/>
          <c:tx>
            <c:strRef>
              <c:f>Sheet1!$C$1</c:f>
              <c:strCache>
                <c:ptCount val="1"/>
                <c:pt idx="0">
                  <c:v>Proj Sales</c:v>
                </c:pt>
              </c:strCache>
            </c:strRef>
          </c:tx>
          <c:spPr>
            <a:solidFill>
              <a:srgbClr val="CCFF69">
                <a:alpha val="50000"/>
              </a:srgbClr>
            </a:solidFill>
            <a:effectLst>
              <a:outerShdw sx="100000" sy="100000" kx="0" ky="0" algn="bl" blurRad="38100" rotWithShape="1" dist="23000" dir="5400000">
                <a:srgbClr val="000000">
                  <a:alpha val="35000"/>
                </a:srgbClr>
              </a:outerShdw>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1000</c:v>
                </c:pt>
                <c:pt idx="1">
                  <c:v>2600</c:v>
                </c:pt>
                <c:pt idx="2">
                  <c:v>3456</c:v>
                </c:pt>
                <c:pt idx="3">
                  <c:v>4567</c:v>
                </c:pt>
                <c:pt idx="4">
                  <c:v>5010</c:v>
                </c:pt>
                <c:pt idx="5">
                  <c:v>6009</c:v>
                </c:pt>
                <c:pt idx="6">
                  <c:v>7006</c:v>
                </c:pt>
                <c:pt idx="7">
                  <c:v>8855</c:v>
                </c:pt>
                <c:pt idx="8">
                  <c:v>9102</c:v>
                </c:pt>
                <c:pt idx="9">
                  <c:v>10789</c:v>
                </c:pt>
                <c:pt idx="10">
                  <c:v>11123</c:v>
                </c:pt>
                <c:pt idx="11">
                  <c:v>12121</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axId val="2094734554"/>
        <c:axId val="2094734552"/>
      </c:area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midCat"/>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chart>
    <c:plotArea>
      <c:layout/>
      <c:pieChart>
        <c:varyColors val="0"/>
        <c:ser>
          <c:idx val="0"/>
          <c:order val="0"/>
          <c:tx>
            <c:strRef>
              <c:f>Sheet1!$B$1</c:f>
              <c:strCache>
                <c:ptCount val="1"/>
                <c:pt idx="0">
                  <c:v>Project Status</c:v>
                </c:pt>
              </c:strCache>
            </c:strRef>
          </c:tx>
          <c:spPr>
            <a:solidFill>
              <a:schemeClr val="accent1"/>
            </a:solidFill>
            <a:ln w="9525" cap="flat">
              <a:solidFill>
                <a:srgbClr val="F9F9F9"/>
              </a:solidFill>
              <a:prstDash val="solid"/>
              <a:round/>
            </a:ln>
            <a:effectLst>
              <a:outerShdw sx="100000" sy="100000" kx="0" ky="0" algn="bl" blurRad="38100" rotWithShape="1" dist="23000" dir="5400000">
                <a:srgbClr val="000000">
                  <a:alpha val="35000"/>
                </a:srgbClr>
              </a:outerShdw>
            </a:effectLst>
          </c:spPr>
          <c:explosion val="0"/>
          <c:dPt>
            <c:idx val="0"/>
            <c:explosion val="0"/>
            <c:spPr>
              <a:solidFill>
                <a:srgbClr val="5DA5DA"/>
              </a:solidFill>
              <a:effectLst>
                <a:outerShdw sx="100000" sy="100000" kx="0" ky="0" algn="bl" blurRad="38100" rotWithShape="1" dist="23000" dir="5400000">
                  <a:srgbClr val="000000">
                    <a:alpha val="35000"/>
                  </a:srgbClr>
                </a:outerShdw>
              </a:effectLst>
            </c:spPr>
          </c:dPt>
          <c:dPt>
            <c:idx val="1"/>
            <c:explosion val="0"/>
            <c:spPr>
              <a:solidFill>
                <a:srgbClr val="FAA43A"/>
              </a:solidFill>
              <a:effectLst>
                <a:outerShdw sx="100000" sy="100000" kx="0" ky="0" algn="bl" blurRad="38100" rotWithShape="1" dist="23000" dir="5400000">
                  <a:srgbClr val="000000">
                    <a:alpha val="35000"/>
                  </a:srgbClr>
                </a:outerShdw>
              </a:effectLst>
            </c:spPr>
          </c:dPt>
          <c:dPt>
            <c:idx val="2"/>
            <c:explosion val="0"/>
            <c:spPr>
              <a:solidFill>
                <a:srgbClr val="60BD68"/>
              </a:solidFill>
              <a:effectLst>
                <a:outerShdw sx="100000" sy="100000" kx="0" ky="0" algn="bl" blurRad="38100" rotWithShape="1" dist="23000" dir="5400000">
                  <a:srgbClr val="000000">
                    <a:alpha val="35000"/>
                  </a:srgbClr>
                </a:outerShdw>
              </a:effectLst>
            </c:spPr>
          </c:dPt>
          <c:dPt>
            <c:idx val="3"/>
            <c:explosion val="0"/>
            <c:spPr>
              <a:solidFill>
                <a:srgbClr val="F17CB0"/>
              </a:solidFill>
              <a:effectLst>
                <a:outerShdw sx="100000" sy="100000" kx="0" ky="0" algn="bl" blurRad="38100" rotWithShape="1" dist="23000" dir="5400000">
                  <a:srgbClr val="000000">
                    <a:alpha val="35000"/>
                  </a:srgbClr>
                </a:outerShdw>
              </a:effectLst>
            </c:spPr>
          </c:dPt>
          <c:dLbls>
            <c:dLbl>
              <c:idx val="0"/>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1"/>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2"/>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3"/>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numFmt formatCode="0%" sourceLinked="0"/>
            <c:txPr>
              <a:bodyPr/>
              <a:lstStyle/>
              <a:p>
                <a:pPr>
                  <a:defRPr b="0" i="0" strike="noStrike" sz="1800" u="none">
                    <a:solidFill>
                      <a:srgbClr val="000000"/>
                    </a:solidFill>
                    <a:latin typeface="Arial"/>
                  </a:defRPr>
                </a:pPr>
              </a:p>
            </c:txPr>
            <c:dLblPos val="ctr"/>
            <c:showLegendKey val="0"/>
            <c:showVal val="0"/>
            <c:showCatName val="1"/>
            <c:showSerName val="0"/>
            <c:showPercent val="1"/>
            <c:showBubbleSize val="0"/>
            <c:showLeaderLines val="0"/>
          </c:dLbls>
          <c:cat>
            <c:strRef>
              <c:f>Sheet1!$A$2:$A$5</c:f>
              <c:strCache>
                <c:ptCount val="4"/>
                <c:pt idx="0">
                  <c:v>Red</c:v>
                </c:pt>
                <c:pt idx="1">
                  <c:v>Amber</c:v>
                </c:pt>
                <c:pt idx="2">
                  <c:v>Green</c:v>
                </c:pt>
                <c:pt idx="3">
                  <c:v>Unknown</c:v>
                </c:pt>
              </c:strCache>
            </c:strRef>
          </c:cat>
          <c:val>
            <c:numRef>
              <c:f>Sheet1!$B$2:$B$5</c:f>
              <c:numCache>
                <c:ptCount val="4"/>
                <c:pt idx="0">
                  <c:v>8</c:v>
                </c:pt>
                <c:pt idx="1">
                  <c:v>20</c:v>
                </c:pt>
                <c:pt idx="2">
                  <c:v>30</c:v>
                </c:pt>
                <c:pt idx="3">
                  <c:v>2</c:v>
                </c:pt>
              </c:numCache>
            </c:numRef>
          </c:val>
        </c:ser>
        <c:firstSliceAng val="0"/>
      </c:pieChart>
      <c:spPr>
        <a:noFill/>
        <a:ln>
          <a:noFill/>
        </a:ln>
        <a:effectLst/>
      </c:spPr>
    </c:plotArea>
    <c:legend>
      <c:legendPos val="l"/>
      <c:layout/>
      <c:overlay val="0"/>
    </c:legend>
    <c:plotVisOnly val="1"/>
    <c:dispBlanksAs val="gap"/>
  </c:chart>
  <c:spPr>
    <a:noFill/>
    <a:ln w="12700" cap="flat">
      <a:noFill/>
      <a:miter lim="400000"/>
    </a:ln>
    <a:effectLst/>
  </c:sp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chart>
    <c:plotArea>
      <c:layout/>
      <c:pieChart>
        <c:varyColors val="0"/>
        <c:ser>
          <c:idx val="0"/>
          <c:order val="0"/>
          <c:tx>
            <c:strRef>
              <c:f>Sheet1!$B$1</c:f>
              <c:strCache>
                <c:ptCount val="1"/>
                <c:pt idx="0">
                  <c:v>Project Status</c:v>
                </c:pt>
              </c:strCache>
            </c:strRef>
          </c:tx>
          <c:spPr>
            <a:solidFill>
              <a:schemeClr val="accent1"/>
            </a:solidFill>
            <a:ln w="9525" cap="flat">
              <a:solidFill>
                <a:srgbClr val="F9F9F9"/>
              </a:solidFill>
              <a:prstDash val="solid"/>
              <a:round/>
            </a:ln>
            <a:effectLst>
              <a:outerShdw sx="100000" sy="100000" kx="0" ky="0" algn="bl" blurRad="38100" rotWithShape="1" dist="23000" dir="5400000">
                <a:srgbClr val="000000">
                  <a:alpha val="35000"/>
                </a:srgbClr>
              </a:outerShdw>
            </a:effectLst>
          </c:spPr>
          <c:explosion val="0"/>
          <c:dPt>
            <c:idx val="0"/>
            <c:explosion val="0"/>
            <c:spPr>
              <a:solidFill>
                <a:srgbClr val="5DA5DA"/>
              </a:solidFill>
              <a:effectLst>
                <a:outerShdw sx="100000" sy="100000" kx="0" ky="0" algn="bl" blurRad="38100" rotWithShape="1" dist="23000" dir="5400000">
                  <a:srgbClr val="000000">
                    <a:alpha val="35000"/>
                  </a:srgbClr>
                </a:outerShdw>
              </a:effectLst>
            </c:spPr>
          </c:dPt>
          <c:dPt>
            <c:idx val="1"/>
            <c:explosion val="0"/>
            <c:spPr>
              <a:solidFill>
                <a:srgbClr val="FAA43A"/>
              </a:solidFill>
              <a:effectLst>
                <a:outerShdw sx="100000" sy="100000" kx="0" ky="0" algn="bl" blurRad="38100" rotWithShape="1" dist="23000" dir="5400000">
                  <a:srgbClr val="000000">
                    <a:alpha val="35000"/>
                  </a:srgbClr>
                </a:outerShdw>
              </a:effectLst>
            </c:spPr>
          </c:dPt>
          <c:dPt>
            <c:idx val="2"/>
            <c:explosion val="0"/>
            <c:spPr>
              <a:solidFill>
                <a:srgbClr val="60BD68"/>
              </a:solidFill>
              <a:effectLst>
                <a:outerShdw sx="100000" sy="100000" kx="0" ky="0" algn="bl" blurRad="38100" rotWithShape="1" dist="23000" dir="5400000">
                  <a:srgbClr val="000000">
                    <a:alpha val="35000"/>
                  </a:srgbClr>
                </a:outerShdw>
              </a:effectLst>
            </c:spPr>
          </c:dPt>
          <c:dPt>
            <c:idx val="3"/>
            <c:explosion val="0"/>
            <c:spPr>
              <a:solidFill>
                <a:srgbClr val="F17CB0"/>
              </a:solidFill>
              <a:effectLst>
                <a:outerShdw sx="100000" sy="100000" kx="0" ky="0" algn="bl" blurRad="38100" rotWithShape="1" dist="23000" dir="5400000">
                  <a:srgbClr val="000000">
                    <a:alpha val="35000"/>
                  </a:srgbClr>
                </a:outerShdw>
              </a:effectLst>
            </c:spPr>
          </c:dPt>
          <c:dLbls>
            <c:dLbl>
              <c:idx val="0"/>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1"/>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2"/>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3"/>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numFmt formatCode="0%" sourceLinked="0"/>
            <c:txPr>
              <a:bodyPr/>
              <a:lstStyle/>
              <a:p>
                <a:pPr>
                  <a:defRPr b="0" i="0" strike="noStrike" sz="1800" u="none">
                    <a:solidFill>
                      <a:srgbClr val="000000"/>
                    </a:solidFill>
                    <a:latin typeface="Arial"/>
                  </a:defRPr>
                </a:pPr>
              </a:p>
            </c:txPr>
            <c:dLblPos val="ctr"/>
            <c:showLegendKey val="0"/>
            <c:showVal val="0"/>
            <c:showCatName val="1"/>
            <c:showSerName val="0"/>
            <c:showPercent val="1"/>
            <c:showBubbleSize val="0"/>
            <c:showLeaderLines val="0"/>
          </c:dLbls>
          <c:cat>
            <c:strRef>
              <c:f>Sheet1!$A$2:$A$5</c:f>
              <c:strCache>
                <c:ptCount val="4"/>
                <c:pt idx="0">
                  <c:v>Red</c:v>
                </c:pt>
                <c:pt idx="1">
                  <c:v>Amber</c:v>
                </c:pt>
                <c:pt idx="2">
                  <c:v>Green</c:v>
                </c:pt>
                <c:pt idx="3">
                  <c:v>Unknown</c:v>
                </c:pt>
              </c:strCache>
            </c:strRef>
          </c:cat>
          <c:val>
            <c:numRef>
              <c:f>Sheet1!$B$2:$B$5</c:f>
              <c:numCache>
                <c:ptCount val="4"/>
                <c:pt idx="0">
                  <c:v>8</c:v>
                </c:pt>
                <c:pt idx="1">
                  <c:v>20</c:v>
                </c:pt>
                <c:pt idx="2">
                  <c:v>30</c:v>
                </c:pt>
                <c:pt idx="3">
                  <c:v>2</c:v>
                </c:pt>
              </c:numCache>
            </c:numRef>
          </c:val>
        </c:ser>
        <c:firstSliceAng val="0"/>
      </c:pieChart>
      <c:spPr>
        <a:noFill/>
        <a:ln>
          <a:noFill/>
        </a:ln>
        <a:effectLst/>
      </c:spPr>
    </c:plotArea>
    <c:legend>
      <c:legendPos val="t"/>
      <c:layout/>
      <c:overlay val="0"/>
    </c:legend>
    <c:plotVisOnly val="1"/>
    <c:dispBlanksAs val="gap"/>
  </c:chart>
  <c:spPr>
    <a:noFill/>
    <a:ln w="12700" cap="flat">
      <a:noFill/>
      <a:miter lim="400000"/>
    </a:ln>
    <a:effectLst/>
  </c:sp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chart>
    <c:plotArea>
      <c:layout/>
      <c:pieChart>
        <c:varyColors val="0"/>
        <c:ser>
          <c:idx val="0"/>
          <c:order val="0"/>
          <c:tx>
            <c:strRef>
              <c:f>Sheet1!$B$1</c:f>
              <c:strCache>
                <c:ptCount val="1"/>
                <c:pt idx="0">
                  <c:v>Location</c:v>
                </c:pt>
              </c:strCache>
            </c:strRef>
          </c:tx>
          <c:spPr>
            <a:solidFill>
              <a:schemeClr val="accent1"/>
            </a:solidFill>
            <a:ln w="9525" cap="flat">
              <a:solidFill>
                <a:srgbClr val="F9F9F9"/>
              </a:solidFill>
              <a:prstDash val="solid"/>
              <a:round/>
            </a:ln>
            <a:effectLst>
              <a:outerShdw sx="100000" sy="100000" kx="0" ky="0" algn="bl" blurRad="38100" rotWithShape="1" dist="23000" dir="5400000">
                <a:srgbClr val="000000">
                  <a:alpha val="35000"/>
                </a:srgbClr>
              </a:outerShdw>
            </a:effectLst>
          </c:spPr>
          <c:explosion val="0"/>
          <c:dPt>
            <c:idx val="0"/>
            <c:explosion val="0"/>
            <c:spPr>
              <a:solidFill>
                <a:srgbClr val="5DA5DA"/>
              </a:solidFill>
              <a:effectLst>
                <a:outerShdw sx="100000" sy="100000" kx="0" ky="0" algn="bl" blurRad="38100" rotWithShape="1" dist="23000" dir="5400000">
                  <a:srgbClr val="000000">
                    <a:alpha val="35000"/>
                  </a:srgbClr>
                </a:outerShdw>
              </a:effectLst>
            </c:spPr>
          </c:dPt>
          <c:dPt>
            <c:idx val="1"/>
            <c:explosion val="0"/>
            <c:spPr>
              <a:solidFill>
                <a:srgbClr val="FAA43A"/>
              </a:solidFill>
              <a:effectLst>
                <a:outerShdw sx="100000" sy="100000" kx="0" ky="0" algn="bl" blurRad="38100" rotWithShape="1" dist="23000" dir="5400000">
                  <a:srgbClr val="000000">
                    <a:alpha val="35000"/>
                  </a:srgbClr>
                </a:outerShdw>
              </a:effectLst>
            </c:spPr>
          </c:dPt>
          <c:dPt>
            <c:idx val="2"/>
            <c:explosion val="0"/>
            <c:spPr>
              <a:solidFill>
                <a:srgbClr val="60BD68"/>
              </a:solidFill>
              <a:effectLst>
                <a:outerShdw sx="100000" sy="100000" kx="0" ky="0" algn="bl" blurRad="38100" rotWithShape="1" dist="23000" dir="5400000">
                  <a:srgbClr val="000000">
                    <a:alpha val="35000"/>
                  </a:srgbClr>
                </a:outerShdw>
              </a:effectLst>
            </c:spPr>
          </c:dPt>
          <c:dPt>
            <c:idx val="3"/>
            <c:explosion val="0"/>
            <c:spPr>
              <a:solidFill>
                <a:srgbClr val="F17CB0"/>
              </a:solidFill>
              <a:effectLst>
                <a:outerShdw sx="100000" sy="100000" kx="0" ky="0" algn="bl" blurRad="38100" rotWithShape="1" dist="23000" dir="5400000">
                  <a:srgbClr val="000000">
                    <a:alpha val="35000"/>
                  </a:srgbClr>
                </a:outerShdw>
              </a:effectLst>
            </c:spPr>
          </c:dPt>
          <c:dPt>
            <c:idx val="4"/>
            <c:explosion val="0"/>
            <c:spPr>
              <a:solidFill>
                <a:srgbClr val="B2912F"/>
              </a:solidFill>
              <a:effectLst>
                <a:outerShdw sx="100000" sy="100000" kx="0" ky="0" algn="bl" blurRad="38100" rotWithShape="1" dist="23000" dir="5400000">
                  <a:srgbClr val="000000">
                    <a:alpha val="35000"/>
                  </a:srgbClr>
                </a:outerShdw>
              </a:effectLst>
            </c:spPr>
          </c:dPt>
          <c:dPt>
            <c:idx val="5"/>
            <c:explosion val="0"/>
            <c:spPr>
              <a:solidFill>
                <a:srgbClr val="B276B2"/>
              </a:solidFill>
              <a:effectLst>
                <a:outerShdw sx="100000" sy="100000" kx="0" ky="0" algn="bl" blurRad="38100" rotWithShape="1" dist="23000" dir="5400000">
                  <a:srgbClr val="000000">
                    <a:alpha val="35000"/>
                  </a:srgbClr>
                </a:outerShdw>
              </a:effectLst>
            </c:spPr>
          </c:dPt>
          <c:dPt>
            <c:idx val="6"/>
            <c:explosion val="0"/>
            <c:spPr>
              <a:solidFill>
                <a:srgbClr val="DECF3F"/>
              </a:solidFill>
              <a:effectLst>
                <a:outerShdw sx="100000" sy="100000" kx="0" ky="0" algn="bl" blurRad="38100" rotWithShape="1" dist="23000" dir="5400000">
                  <a:srgbClr val="000000">
                    <a:alpha val="35000"/>
                  </a:srgbClr>
                </a:outerShdw>
              </a:effectLst>
            </c:spPr>
          </c:dPt>
          <c:dLbls>
            <c:dLbl>
              <c:idx val="0"/>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1"/>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2"/>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3"/>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4"/>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5"/>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6"/>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numFmt formatCode="0%" sourceLinked="0"/>
            <c:txPr>
              <a:bodyPr/>
              <a:lstStyle/>
              <a:p>
                <a:pPr>
                  <a:defRPr b="0" i="0" strike="noStrike" sz="1800" u="none">
                    <a:solidFill>
                      <a:srgbClr val="000000"/>
                    </a:solidFill>
                    <a:latin typeface="Arial"/>
                  </a:defRPr>
                </a:pPr>
              </a:p>
            </c:txPr>
            <c:dLblPos val="ctr"/>
            <c:showLegendKey val="0"/>
            <c:showVal val="0"/>
            <c:showCatName val="1"/>
            <c:showSerName val="0"/>
            <c:showPercent val="1"/>
            <c:showBubbleSize val="0"/>
            <c:showLeaderLines val="0"/>
          </c:dLbls>
          <c:cat>
            <c:strRef>
              <c:f>Sheet1!$A$2:$A$8</c:f>
              <c:strCache>
                <c:ptCount val="7"/>
                <c:pt idx="0">
                  <c:v>CN</c:v>
                </c:pt>
                <c:pt idx="1">
                  <c:v>DE</c:v>
                </c:pt>
                <c:pt idx="2">
                  <c:v>GB</c:v>
                </c:pt>
                <c:pt idx="3">
                  <c:v>MX</c:v>
                </c:pt>
                <c:pt idx="4">
                  <c:v>JP</c:v>
                </c:pt>
                <c:pt idx="5">
                  <c:v>IN</c:v>
                </c:pt>
                <c:pt idx="6">
                  <c:v>US</c:v>
                </c:pt>
              </c:strCache>
            </c:strRef>
          </c:cat>
          <c:val>
            <c:numRef>
              <c:f>Sheet1!$B$2:$B$8</c:f>
              <c:numCache>
                <c:ptCount val="7"/>
                <c:pt idx="0">
                  <c:v>69</c:v>
                </c:pt>
                <c:pt idx="1">
                  <c:v>35</c:v>
                </c:pt>
                <c:pt idx="2">
                  <c:v>40</c:v>
                </c:pt>
                <c:pt idx="3">
                  <c:v>85</c:v>
                </c:pt>
                <c:pt idx="4">
                  <c:v>38</c:v>
                </c:pt>
                <c:pt idx="5">
                  <c:v>99</c:v>
                </c:pt>
                <c:pt idx="6">
                  <c:v>101</c:v>
                </c:pt>
              </c:numCache>
            </c:numRef>
          </c:val>
        </c:ser>
        <c:firstSliceAng val="0"/>
      </c:pieChart>
      <c:spPr>
        <a:noFill/>
        <a:ln>
          <a:noFill/>
        </a:ln>
        <a:effectLst/>
      </c:spPr>
    </c:plotArea>
    <c:legend>
      <c:legendPos val="r"/>
      <c:layout/>
      <c:overlay val="0"/>
    </c:legend>
    <c:plotVisOnly val="1"/>
    <c:dispBlanksAs val="gap"/>
  </c:chart>
  <c:spPr>
    <a:noFill/>
    <a:ln w="12700" cap="flat">
      <a:noFill/>
      <a:miter lim="400000"/>
    </a:ln>
    <a:effectLst/>
  </c:sp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chart>
    <c:plotArea>
      <c:layout/>
      <c:pieChart>
        <c:varyColors val="0"/>
        <c:ser>
          <c:idx val="0"/>
          <c:order val="0"/>
          <c:tx>
            <c:strRef>
              <c:f>Sheet1!$B$1</c:f>
              <c:strCache>
                <c:ptCount val="1"/>
                <c:pt idx="0">
                  <c:v>Location</c:v>
                </c:pt>
              </c:strCache>
            </c:strRef>
          </c:tx>
          <c:spPr>
            <a:solidFill>
              <a:schemeClr val="accent1"/>
            </a:solidFill>
            <a:ln w="9525" cap="flat">
              <a:solidFill>
                <a:srgbClr val="F9F9F9"/>
              </a:solidFill>
              <a:prstDash val="solid"/>
              <a:round/>
            </a:ln>
            <a:effectLst>
              <a:outerShdw sx="100000" sy="100000" kx="0" ky="0" algn="bl" blurRad="38100" rotWithShape="1" dist="23000" dir="5400000">
                <a:srgbClr val="000000">
                  <a:alpha val="35000"/>
                </a:srgbClr>
              </a:outerShdw>
            </a:effectLst>
          </c:spPr>
          <c:explosion val="0"/>
          <c:dPt>
            <c:idx val="0"/>
            <c:explosion val="0"/>
            <c:spPr>
              <a:solidFill>
                <a:srgbClr val="5DA5DA"/>
              </a:solidFill>
              <a:effectLst>
                <a:outerShdw sx="100000" sy="100000" kx="0" ky="0" algn="bl" blurRad="38100" rotWithShape="1" dist="23000" dir="5400000">
                  <a:srgbClr val="000000">
                    <a:alpha val="35000"/>
                  </a:srgbClr>
                </a:outerShdw>
              </a:effectLst>
            </c:spPr>
          </c:dPt>
          <c:dPt>
            <c:idx val="1"/>
            <c:explosion val="0"/>
            <c:spPr>
              <a:solidFill>
                <a:srgbClr val="FAA43A"/>
              </a:solidFill>
              <a:effectLst>
                <a:outerShdw sx="100000" sy="100000" kx="0" ky="0" algn="bl" blurRad="38100" rotWithShape="1" dist="23000" dir="5400000">
                  <a:srgbClr val="000000">
                    <a:alpha val="35000"/>
                  </a:srgbClr>
                </a:outerShdw>
              </a:effectLst>
            </c:spPr>
          </c:dPt>
          <c:dPt>
            <c:idx val="2"/>
            <c:explosion val="0"/>
            <c:spPr>
              <a:solidFill>
                <a:srgbClr val="60BD68"/>
              </a:solidFill>
              <a:effectLst>
                <a:outerShdw sx="100000" sy="100000" kx="0" ky="0" algn="bl" blurRad="38100" rotWithShape="1" dist="23000" dir="5400000">
                  <a:srgbClr val="000000">
                    <a:alpha val="35000"/>
                  </a:srgbClr>
                </a:outerShdw>
              </a:effectLst>
            </c:spPr>
          </c:dPt>
          <c:dPt>
            <c:idx val="3"/>
            <c:explosion val="0"/>
            <c:spPr>
              <a:solidFill>
                <a:srgbClr val="F17CB0"/>
              </a:solidFill>
              <a:effectLst>
                <a:outerShdw sx="100000" sy="100000" kx="0" ky="0" algn="bl" blurRad="38100" rotWithShape="1" dist="23000" dir="5400000">
                  <a:srgbClr val="000000">
                    <a:alpha val="35000"/>
                  </a:srgbClr>
                </a:outerShdw>
              </a:effectLst>
            </c:spPr>
          </c:dPt>
          <c:dPt>
            <c:idx val="4"/>
            <c:explosion val="0"/>
            <c:spPr>
              <a:solidFill>
                <a:srgbClr val="B2912F"/>
              </a:solidFill>
              <a:effectLst>
                <a:outerShdw sx="100000" sy="100000" kx="0" ky="0" algn="bl" blurRad="38100" rotWithShape="1" dist="23000" dir="5400000">
                  <a:srgbClr val="000000">
                    <a:alpha val="35000"/>
                  </a:srgbClr>
                </a:outerShdw>
              </a:effectLst>
            </c:spPr>
          </c:dPt>
          <c:dPt>
            <c:idx val="5"/>
            <c:explosion val="0"/>
            <c:spPr>
              <a:solidFill>
                <a:srgbClr val="B276B2"/>
              </a:solidFill>
              <a:effectLst>
                <a:outerShdw sx="100000" sy="100000" kx="0" ky="0" algn="bl" blurRad="38100" rotWithShape="1" dist="23000" dir="5400000">
                  <a:srgbClr val="000000">
                    <a:alpha val="35000"/>
                  </a:srgbClr>
                </a:outerShdw>
              </a:effectLst>
            </c:spPr>
          </c:dPt>
          <c:dPt>
            <c:idx val="6"/>
            <c:explosion val="0"/>
            <c:spPr>
              <a:solidFill>
                <a:srgbClr val="DECF3F"/>
              </a:solidFill>
              <a:effectLst>
                <a:outerShdw sx="100000" sy="100000" kx="0" ky="0" algn="bl" blurRad="38100" rotWithShape="1" dist="23000" dir="5400000">
                  <a:srgbClr val="000000">
                    <a:alpha val="35000"/>
                  </a:srgbClr>
                </a:outerShdw>
              </a:effectLst>
            </c:spPr>
          </c:dPt>
          <c:dLbls>
            <c:dLbl>
              <c:idx val="0"/>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1"/>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2"/>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3"/>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4"/>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5"/>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6"/>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numFmt formatCode="0%" sourceLinked="0"/>
            <c:txPr>
              <a:bodyPr/>
              <a:lstStyle/>
              <a:p>
                <a:pPr>
                  <a:defRPr b="0" i="0" strike="noStrike" sz="1800" u="none">
                    <a:solidFill>
                      <a:srgbClr val="000000"/>
                    </a:solidFill>
                    <a:latin typeface="Arial"/>
                  </a:defRPr>
                </a:pPr>
              </a:p>
            </c:txPr>
            <c:dLblPos val="ctr"/>
            <c:showLegendKey val="0"/>
            <c:showVal val="0"/>
            <c:showCatName val="1"/>
            <c:showSerName val="0"/>
            <c:showPercent val="1"/>
            <c:showBubbleSize val="0"/>
            <c:showLeaderLines val="0"/>
          </c:dLbls>
          <c:cat>
            <c:strRef>
              <c:f>Sheet1!$A$2:$A$8</c:f>
              <c:strCache>
                <c:ptCount val="7"/>
                <c:pt idx="0">
                  <c:v>CN</c:v>
                </c:pt>
                <c:pt idx="1">
                  <c:v>DE</c:v>
                </c:pt>
                <c:pt idx="2">
                  <c:v>GB</c:v>
                </c:pt>
                <c:pt idx="3">
                  <c:v>MX</c:v>
                </c:pt>
                <c:pt idx="4">
                  <c:v>JP</c:v>
                </c:pt>
                <c:pt idx="5">
                  <c:v>IN</c:v>
                </c:pt>
                <c:pt idx="6">
                  <c:v>US</c:v>
                </c:pt>
              </c:strCache>
            </c:strRef>
          </c:cat>
          <c:val>
            <c:numRef>
              <c:f>Sheet1!$B$2:$B$8</c:f>
              <c:numCache>
                <c:ptCount val="7"/>
                <c:pt idx="0">
                  <c:v>69</c:v>
                </c:pt>
                <c:pt idx="1">
                  <c:v>35</c:v>
                </c:pt>
                <c:pt idx="2">
                  <c:v>40</c:v>
                </c:pt>
                <c:pt idx="3">
                  <c:v>85</c:v>
                </c:pt>
                <c:pt idx="4">
                  <c:v>38</c:v>
                </c:pt>
                <c:pt idx="5">
                  <c:v>99</c:v>
                </c:pt>
                <c:pt idx="6">
                  <c:v>101</c:v>
                </c:pt>
              </c:numCache>
            </c:numRef>
          </c:val>
        </c:ser>
        <c:firstSliceAng val="0"/>
      </c:pieChart>
      <c:spPr>
        <a:noFill/>
        <a:ln>
          <a:noFill/>
        </a:ln>
        <a:effectLst/>
      </c:spPr>
    </c:plotArea>
    <c:legend>
      <c:legendPos val="b"/>
      <c:layout/>
      <c:overlay val="0"/>
    </c:legend>
    <c:plotVisOnly val="1"/>
    <c:dispBlanksAs val="gap"/>
  </c:chart>
  <c:spPr>
    <a:noFill/>
    <a:ln w="12700" cap="flat">
      <a:noFill/>
      <a:miter lim="400000"/>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600" b="0" i="0" u="none" strike="noStrike">
                <a:solidFill>
                  <a:srgbClr val="33CF22"/>
                </a:solidFill>
                <a:latin typeface="Helvetica Neue"/>
              </a:defRPr>
            </a:pPr>
            <a:r>
              <a:rPr sz="1600" b="0" i="0" u="none" strike="noStrike">
                <a:solidFill>
                  <a:srgbClr val="33CF22"/>
                </a:solidFill>
                <a:latin typeface="Helvetica Neue"/>
              </a:rPr>
              <a:t>Sales by Region</a:t>
            </a:r>
          </a:p>
        </c:rich>
      </c:tx>
      <c:layout/>
      <c:overlay val="0"/>
    </c:title>
    <c:autoTitleDeleted val="0"/>
    <c:plotArea>
      <c:layout/>
      <c:barChart>
        <c:barDir val="bar"/>
        <c:grouping val="standard"/>
        <c:varyColors val="0"/>
        <c:ser>
          <c:idx val="0"/>
          <c:order val="0"/>
          <c:tx>
            <c:strRef>
              <c:f>Sheet1!$B$1</c:f>
              <c:strCache>
                <c:ptCount val="1"/>
                <c:pt idx="0">
                  <c:v>California</c:v>
                </c:pt>
              </c:strCache>
            </c:strRef>
          </c:tx>
          <c:spPr>
            <a:solidFill>
              <a:srgbClr val="C0504D"/>
            </a:solidFill>
            <a:effectLst>
              <a:outerShdw sx="100000" sy="100000" kx="0" ky="0" algn="bl" blurRad="38100" rotWithShape="1" dist="23000" dir="5400000">
                <a:srgbClr val="000000">
                  <a:alpha val="35000"/>
                </a:srgbClr>
              </a:outerShdw>
            </a:effectLst>
          </c:spPr>
          <c:cat>
            <c:strRef>
              <c:f>Sheet1!$A$2:$A$6</c:f>
              <c:strCache>
                <c:ptCount val="5"/>
                <c:pt idx="0">
                  <c:v>Apartment</c:v>
                </c:pt>
                <c:pt idx="1">
                  <c:v>Townhome</c:v>
                </c:pt>
                <c:pt idx="2">
                  <c:v>Duplex</c:v>
                </c:pt>
                <c:pt idx="3">
                  <c:v>House</c:v>
                </c:pt>
                <c:pt idx="4">
                  <c:v>Big House</c:v>
                </c:pt>
              </c:strCache>
            </c:strRef>
          </c:cat>
          <c:val>
            <c:numRef>
              <c:f>Sheet1!$B$2:$B$6</c:f>
              <c:numCache>
                <c:formatCode>General</c:formatCode>
                <c:ptCount val="5"/>
                <c:pt idx="0">
                  <c:v>2000</c:v>
                </c:pt>
                <c:pt idx="1">
                  <c:v>2800</c:v>
                </c:pt>
                <c:pt idx="2">
                  <c:v>3200</c:v>
                </c:pt>
                <c:pt idx="3">
                  <c:v>4000</c:v>
                </c:pt>
                <c:pt idx="4">
                  <c:v>5000</c:v>
                </c:pt>
              </c:numCache>
            </c:numRef>
          </c:val>
        </c:ser>
        <c:ser>
          <c:idx val="1"/>
          <c:order val="1"/>
          <c:tx>
            <c:strRef>
              <c:f>Sheet1!$C$1</c:f>
              <c:strCache>
                <c:ptCount val="1"/>
                <c:pt idx="0">
                  <c:v>Texas</c:v>
                </c:pt>
              </c:strCache>
            </c:strRef>
          </c:tx>
          <c:spPr>
            <a:solidFill>
              <a:srgbClr val="4F81BD"/>
            </a:solidFill>
            <a:effectLst>
              <a:outerShdw sx="100000" sy="100000" kx="0" ky="0" algn="bl" blurRad="38100" rotWithShape="1" dist="23000" dir="5400000">
                <a:srgbClr val="000000">
                  <a:alpha val="35000"/>
                </a:srgbClr>
              </a:outerShdw>
            </a:effectLst>
          </c:spPr>
          <c:cat>
            <c:strRef>
              <c:f>Sheet1!$A$2:$A$6</c:f>
              <c:strCache>
                <c:ptCount val="5"/>
                <c:pt idx="0">
                  <c:v>Apartment</c:v>
                </c:pt>
                <c:pt idx="1">
                  <c:v>Townhome</c:v>
                </c:pt>
                <c:pt idx="2">
                  <c:v>Duplex</c:v>
                </c:pt>
                <c:pt idx="3">
                  <c:v>House</c:v>
                </c:pt>
                <c:pt idx="4">
                  <c:v>Big House</c:v>
                </c:pt>
              </c:strCache>
            </c:strRef>
          </c:cat>
          <c:val>
            <c:numRef>
              <c:f>Sheet1!$C$2:$C$6</c:f>
              <c:numCache>
                <c:formatCode>General</c:formatCode>
                <c:ptCount val="5"/>
                <c:pt idx="0">
                  <c:v>1400</c:v>
                </c:pt>
                <c:pt idx="1">
                  <c:v>2000</c:v>
                </c:pt>
                <c:pt idx="2">
                  <c:v>2500</c:v>
                </c:pt>
                <c:pt idx="3">
                  <c:v>3000</c:v>
                </c:pt>
                <c:pt idx="4">
                  <c:v>3800</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gapWidth val="150"/>
        <c:overlap val="0"/>
        <c:axId val="2094734554"/>
        <c:axId val="2094734552"/>
      </c:barChart>
      <c:catAx>
        <c:axId val="2094734554"/>
        <c:scaling>
          <c:orientation val="minMax"/>
        </c:scaling>
        <c:delete val="0"/>
        <c:axPos val="l"/>
        <c:numFmt formatCode="General" sourceLinked="0"/>
        <c:majorTickMark val="out"/>
        <c:minorTickMark val="none"/>
        <c:tickLblPos val="nextTo"/>
        <c:spPr>
          <a:ln w="12700" cap="flat">
            <a:solidFill>
              <a:srgbClr val="888888"/>
            </a:solidFill>
            <a:prstDash val="solid"/>
            <a:round/>
          </a:ln>
        </c:spPr>
        <c:txPr>
          <a:bodyPr/>
          <a:lstStyle/>
          <a:p>
            <a:pPr>
              <a:defRPr sz="1400" b="0" i="0" u="none" strike="noStrike">
                <a:solidFill>
                  <a:srgbClr val="CC0000"/>
                </a:solidFill>
                <a:latin typeface="Helvetica Neue"/>
              </a:defRPr>
            </a:pPr>
            <a:endParaRPr lang="en-US"/>
          </a:p>
        </c:txPr>
        <c:crossAx val="2094734552"/>
        <c:crosses val="autoZero"/>
        <c:auto val="1"/>
        <c:lblAlgn val="ctr"/>
        <c:noMultiLvlLbl val="1"/>
      </c:catAx>
      <c:valAx>
        <c:axId val="2094734552"/>
        <c:scaling>
          <c:orientation val="minMax"/>
        </c:scaling>
        <c:delete val="0"/>
        <c:axPos val="b"/>
        <c:majorGridlines>
          <c:spPr>
            <a:ln w="12700" cap="flat">
              <a:solidFill>
                <a:srgbClr val="888888"/>
              </a:solidFill>
              <a:prstDash val="solid"/>
              <a:round/>
            </a:ln>
          </c:spPr>
        </c:majorGridlines>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solidFill>
          <a:srgbClr val="F1C1C1"/>
        </a:solidFill>
        <a:ln w="38100" cap="flat">
          <a:solidFill>
            <a:srgbClr val="CF0909"/>
          </a:solidFill>
        </a:ln>
        <a:effectLst/>
      </c:spPr>
    </c:plotArea>
    <c:plotVisOnly val="1"/>
    <c:dispBlanksAs val="gap"/>
  </c:chart>
  <c:spPr>
    <a:noFill/>
    <a:ln w="12700" cap="flat">
      <a:noFill/>
      <a:miter lim="400000"/>
    </a:ln>
    <a:effectLst/>
  </c:sp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chart>
    <c:title>
      <c:tx>
        <c:rich>
          <a:bodyPr/>
          <a:lstStyle/>
          <a:p>
            <a:pPr algn="l">
              <a:defRPr sz="1800" b="0" i="0" u="none" strike="noStrike">
                <a:solidFill>
                  <a:srgbClr val="000000"/>
                </a:solidFill>
                <a:latin typeface="Arial"/>
              </a:defRPr>
            </a:pPr>
            <a:r>
              <a:rPr sz="1800" b="0" i="0" u="none" strike="noStrike">
                <a:solidFill>
                  <a:srgbClr val="000000"/>
                </a:solidFill>
                <a:latin typeface="Arial"/>
              </a:rPr>
              <a:t>Left Title &amp; Large Legend</a:t>
            </a:r>
          </a:p>
        </c:rich>
      </c:tx>
      <c:layout/>
      <c:overlay val="0"/>
    </c:title>
    <c:autoTitleDeleted val="0"/>
    <c:plotArea>
      <c:layout/>
      <c:pieChart>
        <c:varyColors val="0"/>
        <c:ser>
          <c:idx val="0"/>
          <c:order val="0"/>
          <c:tx>
            <c:strRef>
              <c:f>Sheet1!$B$1</c:f>
              <c:strCache>
                <c:ptCount val="1"/>
                <c:pt idx="0">
                  <c:v>Location</c:v>
                </c:pt>
              </c:strCache>
            </c:strRef>
          </c:tx>
          <c:spPr>
            <a:solidFill>
              <a:schemeClr val="accent1"/>
            </a:solidFill>
            <a:ln w="9525" cap="flat">
              <a:solidFill>
                <a:srgbClr val="F9F9F9"/>
              </a:solidFill>
              <a:prstDash val="solid"/>
              <a:round/>
            </a:ln>
            <a:effectLst>
              <a:outerShdw sx="100000" sy="100000" kx="0" ky="0" algn="bl" blurRad="38100" rotWithShape="1" dist="23000" dir="5400000">
                <a:srgbClr val="000000">
                  <a:alpha val="35000"/>
                </a:srgbClr>
              </a:outerShdw>
            </a:effectLst>
          </c:spPr>
          <c:explosion val="0"/>
          <c:dPt>
            <c:idx val="0"/>
            <c:explosion val="0"/>
            <c:spPr>
              <a:solidFill>
                <a:srgbClr val="5DA5DA"/>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Pt>
            <c:idx val="1"/>
            <c:explosion val="0"/>
            <c:spPr>
              <a:solidFill>
                <a:srgbClr val="FAA43A"/>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Pt>
            <c:idx val="2"/>
            <c:explosion val="0"/>
            <c:spPr>
              <a:solidFill>
                <a:srgbClr val="60BD68"/>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Pt>
            <c:idx val="3"/>
            <c:explosion val="0"/>
            <c:spPr>
              <a:solidFill>
                <a:srgbClr val="F17CB0"/>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Pt>
            <c:idx val="4"/>
            <c:explosion val="0"/>
            <c:spPr>
              <a:solidFill>
                <a:srgbClr val="B2912F"/>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Pt>
            <c:idx val="5"/>
            <c:explosion val="0"/>
            <c:spPr>
              <a:solidFill>
                <a:srgbClr val="B276B2"/>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Pt>
            <c:idx val="6"/>
            <c:explosion val="0"/>
            <c:spPr>
              <a:solidFill>
                <a:srgbClr val="DECF3F"/>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Lbls>
            <c:dLbl>
              <c:idx val="0"/>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1"/>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2"/>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3"/>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4"/>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5"/>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6"/>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numFmt formatCode="0%" sourceLinked="0"/>
            <c:txPr>
              <a:bodyPr/>
              <a:lstStyle/>
              <a:p>
                <a:pPr>
                  <a:defRPr b="0" i="0" strike="noStrike" sz="1800" u="none">
                    <a:solidFill>
                      <a:srgbClr val="000000"/>
                    </a:solidFill>
                    <a:latin typeface="Arial"/>
                  </a:defRPr>
                </a:pPr>
              </a:p>
            </c:txPr>
            <c:dLblPos val="ctr"/>
            <c:showLegendKey val="0"/>
            <c:showVal val="0"/>
            <c:showCatName val="1"/>
            <c:showSerName val="0"/>
            <c:showPercent val="1"/>
            <c:showBubbleSize val="0"/>
            <c:showLeaderLines val="0"/>
          </c:dLbls>
          <c:cat>
            <c:strRef>
              <c:f>Sheet1!$A$2:$A$8</c:f>
              <c:strCache>
                <c:ptCount val="7"/>
                <c:pt idx="0">
                  <c:v>CN</c:v>
                </c:pt>
                <c:pt idx="1">
                  <c:v>DE</c:v>
                </c:pt>
                <c:pt idx="2">
                  <c:v>GB</c:v>
                </c:pt>
                <c:pt idx="3">
                  <c:v>MX</c:v>
                </c:pt>
                <c:pt idx="4">
                  <c:v>JP</c:v>
                </c:pt>
                <c:pt idx="5">
                  <c:v>IN</c:v>
                </c:pt>
                <c:pt idx="6">
                  <c:v>US</c:v>
                </c:pt>
              </c:strCache>
            </c:strRef>
          </c:cat>
          <c:val>
            <c:numRef>
              <c:f>Sheet1!$B$2:$B$8</c:f>
              <c:numCache>
                <c:ptCount val="7"/>
                <c:pt idx="0">
                  <c:v>69</c:v>
                </c:pt>
                <c:pt idx="1">
                  <c:v>35</c:v>
                </c:pt>
                <c:pt idx="2">
                  <c:v>40</c:v>
                </c:pt>
                <c:pt idx="3">
                  <c:v>85</c:v>
                </c:pt>
                <c:pt idx="4">
                  <c:v>38</c:v>
                </c:pt>
                <c:pt idx="5">
                  <c:v>99</c:v>
                </c:pt>
                <c:pt idx="6">
                  <c:v>101</c:v>
                </c:pt>
              </c:numCache>
            </c:numRef>
          </c:val>
        </c:ser>
        <c:firstSliceAng val="0"/>
      </c:pieChart>
      <c:spPr>
        <a:noFill/>
        <a:ln>
          <a:noFill/>
        </a:ln>
        <a:effectLst/>
      </c:spPr>
    </c:plotArea>
    <c:legend>
      <c:legendPos val="t"/>
      <c:layout/>
      <c:overlay val="0"/>
      <c:txPr>
        <a:bodyPr/>
        <a:lstStyle/>
        <a:p>
          <a:pPr>
            <a:defRPr sz="1400"/>
          </a:pPr>
          <a:endParaRPr lang="en-US"/>
        </a:p>
      </c:txPr>
    </c:legend>
    <c:plotVisOnly val="1"/>
    <c:dispBlanksAs val="gap"/>
  </c:chart>
  <c:spPr>
    <a:noFill/>
    <a:ln w="12700" cap="flat">
      <a:noFill/>
      <a:miter lim="400000"/>
    </a:ln>
    <a:effectLst/>
  </c:sp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800" b="0" i="0" u="none" strike="noStrike">
                <a:solidFill>
                  <a:srgbClr val="000000"/>
                </a:solidFill>
                <a:latin typeface="Arial"/>
              </a:defRPr>
            </a:pPr>
            <a:r>
              <a:rPr sz="1800" b="0" i="0" u="none" strike="noStrike">
                <a:solidFill>
                  <a:srgbClr val="000000"/>
                </a:solidFill>
                <a:latin typeface="Arial"/>
              </a:rPr>
              <a:t>Title &amp; Legend</a:t>
            </a:r>
          </a:p>
        </c:rich>
      </c:tx>
      <c:layout/>
      <c:overlay val="0"/>
    </c:title>
    <c:autoTitleDeleted val="0"/>
    <c:plotArea>
      <c:layout/>
      <c:pieChart>
        <c:varyColors val="0"/>
        <c:ser>
          <c:idx val="0"/>
          <c:order val="0"/>
          <c:tx>
            <c:strRef>
              <c:f>Sheet1!$B$1</c:f>
              <c:strCache>
                <c:ptCount val="1"/>
                <c:pt idx="0">
                  <c:v>Location</c:v>
                </c:pt>
              </c:strCache>
            </c:strRef>
          </c:tx>
          <c:spPr>
            <a:solidFill>
              <a:schemeClr val="accent1"/>
            </a:solidFill>
            <a:ln w="9525" cap="flat">
              <a:solidFill>
                <a:srgbClr val="F9F9F9"/>
              </a:solidFill>
              <a:prstDash val="solid"/>
              <a:round/>
            </a:ln>
            <a:effectLst>
              <a:outerShdw sx="100000" sy="100000" kx="0" ky="0" algn="bl" blurRad="38100" rotWithShape="1" dist="23000" dir="5400000">
                <a:srgbClr val="000000">
                  <a:alpha val="35000"/>
                </a:srgbClr>
              </a:outerShdw>
            </a:effectLst>
          </c:spPr>
          <c:explosion val="0"/>
          <c:dPt>
            <c:idx val="0"/>
            <c:explosion val="0"/>
            <c:spPr>
              <a:solidFill>
                <a:srgbClr val="5DA5DA"/>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Pt>
            <c:idx val="1"/>
            <c:explosion val="0"/>
            <c:spPr>
              <a:solidFill>
                <a:srgbClr val="FAA43A"/>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Pt>
            <c:idx val="2"/>
            <c:explosion val="0"/>
            <c:spPr>
              <a:solidFill>
                <a:srgbClr val="60BD68"/>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Pt>
            <c:idx val="3"/>
            <c:explosion val="0"/>
            <c:spPr>
              <a:solidFill>
                <a:srgbClr val="F17CB0"/>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Pt>
            <c:idx val="4"/>
            <c:explosion val="0"/>
            <c:spPr>
              <a:solidFill>
                <a:srgbClr val="B2912F"/>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Pt>
            <c:idx val="5"/>
            <c:explosion val="0"/>
            <c:spPr>
              <a:solidFill>
                <a:srgbClr val="B276B2"/>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Pt>
            <c:idx val="6"/>
            <c:explosion val="0"/>
            <c:spPr>
              <a:solidFill>
                <a:srgbClr val="DECF3F"/>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Lbls>
            <c:dLbl>
              <c:idx val="0"/>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1"/>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2"/>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3"/>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4"/>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5"/>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6"/>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numFmt formatCode="0%" sourceLinked="0"/>
            <c:txPr>
              <a:bodyPr/>
              <a:lstStyle/>
              <a:p>
                <a:pPr>
                  <a:defRPr b="0" i="0" strike="noStrike" sz="1800" u="none">
                    <a:solidFill>
                      <a:srgbClr val="000000"/>
                    </a:solidFill>
                    <a:latin typeface="Arial"/>
                  </a:defRPr>
                </a:pPr>
              </a:p>
            </c:txPr>
            <c:dLblPos val="ctr"/>
            <c:showLegendKey val="0"/>
            <c:showVal val="0"/>
            <c:showCatName val="1"/>
            <c:showSerName val="0"/>
            <c:showPercent val="1"/>
            <c:showBubbleSize val="0"/>
            <c:showLeaderLines val="0"/>
          </c:dLbls>
          <c:cat>
            <c:strRef>
              <c:f>Sheet1!$A$2:$A$8</c:f>
              <c:strCache>
                <c:ptCount val="7"/>
                <c:pt idx="0">
                  <c:v>CN</c:v>
                </c:pt>
                <c:pt idx="1">
                  <c:v>DE</c:v>
                </c:pt>
                <c:pt idx="2">
                  <c:v>GB</c:v>
                </c:pt>
                <c:pt idx="3">
                  <c:v>MX</c:v>
                </c:pt>
                <c:pt idx="4">
                  <c:v>JP</c:v>
                </c:pt>
                <c:pt idx="5">
                  <c:v>IN</c:v>
                </c:pt>
                <c:pt idx="6">
                  <c:v>US</c:v>
                </c:pt>
              </c:strCache>
            </c:strRef>
          </c:cat>
          <c:val>
            <c:numRef>
              <c:f>Sheet1!$B$2:$B$8</c:f>
              <c:numCache>
                <c:ptCount val="7"/>
                <c:pt idx="0">
                  <c:v>69</c:v>
                </c:pt>
                <c:pt idx="1">
                  <c:v>35</c:v>
                </c:pt>
                <c:pt idx="2">
                  <c:v>40</c:v>
                </c:pt>
                <c:pt idx="3">
                  <c:v>85</c:v>
                </c:pt>
                <c:pt idx="4">
                  <c:v>38</c:v>
                </c:pt>
                <c:pt idx="5">
                  <c:v>99</c:v>
                </c:pt>
                <c:pt idx="6">
                  <c:v>101</c:v>
                </c:pt>
              </c:numCache>
            </c:numRef>
          </c:val>
        </c:ser>
        <c:firstSliceAng val="0"/>
      </c:pieChart>
      <c:spPr>
        <a:noFill/>
        <a:ln>
          <a:noFill/>
        </a:ln>
        <a:effectLst/>
      </c:spPr>
    </c:plotArea>
    <c:legend>
      <c:legendPos val="b"/>
      <c:layout/>
      <c:overlay val="0"/>
    </c:legend>
    <c:plotVisOnly val="1"/>
    <c:dispBlanksAs val="gap"/>
  </c:chart>
  <c:spPr>
    <a:noFill/>
    <a:ln w="12700" cap="flat">
      <a:noFill/>
      <a:miter lim="400000"/>
    </a:ln>
    <a:effectLst/>
  </c:sp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c:date1904 val="0"/>
  <c:chart>
    <c:plotArea>
      <c:layout/>
      <c:doughnutChart>
        <c:varyColors val="0"/>
        <c:ser>
          <c:idx val="0"/>
          <c:order val="0"/>
          <c:tx>
            <c:strRef>
              <c:f>Sheet1!$B$1</c:f>
              <c:strCache>
                <c:ptCount val="1"/>
                <c:pt idx="0">
                  <c:v>Project Status</c:v>
                </c:pt>
              </c:strCache>
            </c:strRef>
          </c:tx>
          <c:spPr>
            <a:solidFill>
              <a:schemeClr val="accent1"/>
            </a:solidFill>
            <a:ln w="9525" cap="flat">
              <a:solidFill>
                <a:srgbClr val="F9F9F9"/>
              </a:solidFill>
              <a:prstDash val="solid"/>
              <a:round/>
            </a:ln>
            <a:effectLst>
              <a:outerShdw sx="100000" sy="100000" kx="0" ky="0" algn="bl" blurRad="38100" rotWithShape="1" dist="23000" dir="5400000">
                <a:srgbClr val="000000">
                  <a:alpha val="35000"/>
                </a:srgbClr>
              </a:outerShdw>
            </a:effectLst>
          </c:spPr>
          <c:explosion val="0"/>
          <c:dPt>
            <c:idx val="0"/>
            <c:explosion val="0"/>
            <c:spPr>
              <a:solidFill>
                <a:srgbClr val="FC0000"/>
              </a:solidFill>
              <a:ln w="25400" cap="flat">
                <a:solidFill>
                  <a:srgbClr val="F1F1F1"/>
                </a:solidFill>
                <a:prstDash val="solid"/>
                <a:round/>
              </a:ln>
              <a:effectLst>
                <a:outerShdw sx="100000" sy="100000" kx="0" ky="0" algn="bl" blurRad="38100" rotWithShape="1" dist="23000" dir="5400000">
                  <a:srgbClr val="000000">
                    <a:alpha val="35000"/>
                  </a:srgbClr>
                </a:outerShdw>
              </a:effectLst>
            </c:spPr>
          </c:dPt>
          <c:dPt>
            <c:idx val="1"/>
            <c:explosion val="0"/>
            <c:spPr>
              <a:solidFill>
                <a:srgbClr val="FFCC00"/>
              </a:solidFill>
              <a:ln w="25400" cap="flat">
                <a:solidFill>
                  <a:srgbClr val="F1F1F1"/>
                </a:solidFill>
                <a:prstDash val="solid"/>
                <a:round/>
              </a:ln>
              <a:effectLst>
                <a:outerShdw sx="100000" sy="100000" kx="0" ky="0" algn="bl" blurRad="38100" rotWithShape="1" dist="23000" dir="5400000">
                  <a:srgbClr val="000000">
                    <a:alpha val="35000"/>
                  </a:srgbClr>
                </a:outerShdw>
              </a:effectLst>
            </c:spPr>
          </c:dPt>
          <c:dPt>
            <c:idx val="2"/>
            <c:explosion val="0"/>
            <c:spPr>
              <a:solidFill>
                <a:srgbClr val="009900"/>
              </a:solidFill>
              <a:ln w="25400" cap="flat">
                <a:solidFill>
                  <a:srgbClr val="F1F1F1"/>
                </a:solidFill>
                <a:prstDash val="solid"/>
                <a:round/>
              </a:ln>
              <a:effectLst>
                <a:outerShdw sx="100000" sy="100000" kx="0" ky="0" algn="bl" blurRad="38100" rotWithShape="1" dist="23000" dir="5400000">
                  <a:srgbClr val="000000">
                    <a:alpha val="35000"/>
                  </a:srgbClr>
                </a:outerShdw>
              </a:effectLst>
            </c:spPr>
          </c:dPt>
          <c:dPt>
            <c:idx val="3"/>
            <c:explosion val="0"/>
            <c:spPr>
              <a:solidFill>
                <a:srgbClr val="6600CC"/>
              </a:solidFill>
              <a:ln w="25400" cap="flat">
                <a:solidFill>
                  <a:srgbClr val="F1F1F1"/>
                </a:solidFill>
                <a:prstDash val="solid"/>
                <a:round/>
              </a:ln>
              <a:effectLst>
                <a:outerShdw sx="100000" sy="100000" kx="0" ky="0" algn="bl" blurRad="38100" rotWithShape="1" dist="23000" dir="5400000">
                  <a:srgbClr val="000000">
                    <a:alpha val="35000"/>
                  </a:srgbClr>
                </a:outerShdw>
              </a:effectLst>
            </c:spPr>
          </c:dPt>
          <c:dLbls>
            <c:dLbl>
              <c:idx val="0"/>
              <c:numFmt formatCode="0%" sourceLinked="0"/>
              <c:txPr>
                <a:bodyPr/>
                <a:lstStyle/>
                <a:p>
                  <a:pPr>
                    <a:defRPr b="0" i="0" strike="noStrike" sz="1400" u="none">
                      <a:solidFill>
                        <a:srgbClr val="FFFFFF"/>
                      </a:solidFill>
                      <a:latin typeface="Arial"/>
                    </a:defRPr>
                  </a:pPr>
                </a:p>
              </c:txPr>
              <c:showLegendKey val="0"/>
              <c:showVal val="0"/>
              <c:showCatName val="0"/>
              <c:showSerName val="0"/>
              <c:showPercent val="1"/>
              <c:showBubbleSize val="0"/>
            </c:dLbl>
            <c:dLbl>
              <c:idx val="1"/>
              <c:numFmt formatCode="0%" sourceLinked="0"/>
              <c:txPr>
                <a:bodyPr/>
                <a:lstStyle/>
                <a:p>
                  <a:pPr>
                    <a:defRPr b="0" i="0" strike="noStrike" sz="1400" u="none">
                      <a:solidFill>
                        <a:srgbClr val="FFFFFF"/>
                      </a:solidFill>
                      <a:latin typeface="Arial"/>
                    </a:defRPr>
                  </a:pPr>
                </a:p>
              </c:txPr>
              <c:showLegendKey val="0"/>
              <c:showVal val="0"/>
              <c:showCatName val="0"/>
              <c:showSerName val="0"/>
              <c:showPercent val="1"/>
              <c:showBubbleSize val="0"/>
            </c:dLbl>
            <c:dLbl>
              <c:idx val="2"/>
              <c:numFmt formatCode="0%" sourceLinked="0"/>
              <c:txPr>
                <a:bodyPr/>
                <a:lstStyle/>
                <a:p>
                  <a:pPr>
                    <a:defRPr b="0" i="0" strike="noStrike" sz="1400" u="none">
                      <a:solidFill>
                        <a:srgbClr val="FFFFFF"/>
                      </a:solidFill>
                      <a:latin typeface="Arial"/>
                    </a:defRPr>
                  </a:pPr>
                </a:p>
              </c:txPr>
              <c:showLegendKey val="0"/>
              <c:showVal val="0"/>
              <c:showCatName val="0"/>
              <c:showSerName val="0"/>
              <c:showPercent val="1"/>
              <c:showBubbleSize val="0"/>
            </c:dLbl>
            <c:dLbl>
              <c:idx val="3"/>
              <c:numFmt formatCode="0%" sourceLinked="0"/>
              <c:txPr>
                <a:bodyPr/>
                <a:lstStyle/>
                <a:p>
                  <a:pPr>
                    <a:defRPr b="0" i="0" strike="noStrike" sz="1400" u="none">
                      <a:solidFill>
                        <a:srgbClr val="FFFFFF"/>
                      </a:solidFill>
                      <a:latin typeface="Arial"/>
                    </a:defRPr>
                  </a:pPr>
                </a:p>
              </c:txPr>
              <c:showLegendKey val="0"/>
              <c:showVal val="0"/>
              <c:showCatName val="0"/>
              <c:showSerName val="0"/>
              <c:showPercent val="1"/>
              <c:showBubbleSize val="0"/>
            </c:dLbl>
            <c:numFmt formatCode="0%" sourceLinked="0"/>
            <c:txPr>
              <a:bodyPr/>
              <a:lstStyle/>
              <a:p>
                <a:pPr>
                  <a:defRPr b="0" i="0" strike="noStrike" sz="1800" u="none">
                    <a:solidFill>
                      <a:srgbClr val="000000"/>
                    </a:solidFill>
                    <a:latin typeface="Arial"/>
                  </a:defRPr>
                </a:pPr>
              </a:p>
            </c:txPr>
            <c:showLegendKey val="0"/>
            <c:showVal val="0"/>
            <c:showCatName val="1"/>
            <c:showSerName val="0"/>
            <c:showPercent val="1"/>
            <c:showBubbleSize val="0"/>
            <c:showLeaderLines val="0"/>
          </c:dLbls>
          <c:cat>
            <c:strRef>
              <c:f>Sheet1!$A$2:$A$5</c:f>
              <c:strCache>
                <c:ptCount val="4"/>
                <c:pt idx="0">
                  <c:v>Red</c:v>
                </c:pt>
                <c:pt idx="1">
                  <c:v>Amber</c:v>
                </c:pt>
                <c:pt idx="2">
                  <c:v>Green</c:v>
                </c:pt>
                <c:pt idx="3">
                  <c:v>Unknown</c:v>
                </c:pt>
              </c:strCache>
            </c:strRef>
          </c:cat>
          <c:val>
            <c:numRef>
              <c:f>Sheet1!$B$2:$B$5</c:f>
              <c:numCache>
                <c:ptCount val="4"/>
                <c:pt idx="0">
                  <c:v>8</c:v>
                </c:pt>
                <c:pt idx="1">
                  <c:v>20</c:v>
                </c:pt>
                <c:pt idx="2">
                  <c:v>30</c:v>
                </c:pt>
                <c:pt idx="3">
                  <c:v>2</c:v>
                </c:pt>
              </c:numCache>
            </c:numRef>
          </c:val>
        </c:ser>
        <c:firstSliceAng val="0"/>
        <c:holeSize val="70"/>
      </c:doughnutChart>
      <c:spPr>
        <a:noFill/>
        <a:ln>
          <a:noFill/>
        </a:ln>
        <a:effectLst/>
      </c:spPr>
    </c:plotArea>
    <c:legend>
      <c:legendPos val="r"/>
      <c:layout/>
      <c:overlay val="0"/>
    </c:legend>
    <c:plotVisOnly val="1"/>
    <c:dispBlanksAs val="gap"/>
  </c:chart>
  <c:spPr>
    <a:noFill/>
    <a:ln w="12700" cap="flat">
      <a:noFill/>
      <a:miter lim="400000"/>
    </a:ln>
    <a:effectLst/>
  </c:sp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c:date1904 val="0"/>
  <c:chart>
    <c:plotArea>
      <c:layout/>
      <c:doughnutChart>
        <c:varyColors val="0"/>
        <c:ser>
          <c:idx val="0"/>
          <c:order val="0"/>
          <c:tx>
            <c:strRef>
              <c:f>Sheet1!$B$1</c:f>
              <c:strCache>
                <c:ptCount val="1"/>
                <c:pt idx="0">
                  <c:v>Location</c:v>
                </c:pt>
              </c:strCache>
            </c:strRef>
          </c:tx>
          <c:spPr>
            <a:solidFill>
              <a:schemeClr val="accent1"/>
            </a:solidFill>
            <a:ln w="9525" cap="flat">
              <a:solidFill>
                <a:srgbClr val="F9F9F9"/>
              </a:solidFill>
              <a:prstDash val="solid"/>
              <a:round/>
            </a:ln>
            <a:effectLst>
              <a:innerShdw sx="100000" sy="100000" kx="0" ky="0" algn="bl" blurRad="254000" rotWithShape="1" dist="254000" dir="5400000">
                <a:srgbClr val="000000">
                  <a:alpha val="35000"/>
                </a:srgbClr>
              </a:innerShdw>
            </a:effectLst>
          </c:spPr>
          <c:explosion val="0"/>
          <c:dPt>
            <c:idx val="0"/>
            <c:explosion val="0"/>
            <c:spPr>
              <a:solidFill>
                <a:srgbClr val="5DA5DA"/>
              </a:solidFill>
              <a:ln w="38100" cap="flat">
                <a:solidFill>
                  <a:srgbClr val="F1F1F1"/>
                </a:solidFill>
                <a:prstDash val="solid"/>
                <a:round/>
              </a:ln>
              <a:effectLst>
                <a:innerShdw sx="100000" sy="100000" kx="0" ky="0" algn="bl" blurRad="254000" rotWithShape="1" dist="254000" dir="5400000">
                  <a:srgbClr val="000000">
                    <a:alpha val="35000"/>
                  </a:srgbClr>
                </a:innerShdw>
              </a:effectLst>
            </c:spPr>
          </c:dPt>
          <c:dPt>
            <c:idx val="1"/>
            <c:explosion val="0"/>
            <c:spPr>
              <a:solidFill>
                <a:srgbClr val="FAA43A"/>
              </a:solidFill>
              <a:ln w="38100" cap="flat">
                <a:solidFill>
                  <a:srgbClr val="F1F1F1"/>
                </a:solidFill>
                <a:prstDash val="solid"/>
                <a:round/>
              </a:ln>
              <a:effectLst>
                <a:innerShdw sx="100000" sy="100000" kx="0" ky="0" algn="bl" blurRad="254000" rotWithShape="1" dist="254000" dir="5400000">
                  <a:srgbClr val="000000">
                    <a:alpha val="35000"/>
                  </a:srgbClr>
                </a:innerShdw>
              </a:effectLst>
            </c:spPr>
          </c:dPt>
          <c:dPt>
            <c:idx val="2"/>
            <c:explosion val="0"/>
            <c:spPr>
              <a:solidFill>
                <a:srgbClr val="60BD68"/>
              </a:solidFill>
              <a:ln w="38100" cap="flat">
                <a:solidFill>
                  <a:srgbClr val="F1F1F1"/>
                </a:solidFill>
                <a:prstDash val="solid"/>
                <a:round/>
              </a:ln>
              <a:effectLst>
                <a:innerShdw sx="100000" sy="100000" kx="0" ky="0" algn="bl" blurRad="254000" rotWithShape="1" dist="254000" dir="5400000">
                  <a:srgbClr val="000000">
                    <a:alpha val="35000"/>
                  </a:srgbClr>
                </a:innerShdw>
              </a:effectLst>
            </c:spPr>
          </c:dPt>
          <c:dPt>
            <c:idx val="3"/>
            <c:explosion val="0"/>
            <c:spPr>
              <a:solidFill>
                <a:srgbClr val="F17CB0"/>
              </a:solidFill>
              <a:ln w="38100" cap="flat">
                <a:solidFill>
                  <a:srgbClr val="F1F1F1"/>
                </a:solidFill>
                <a:prstDash val="solid"/>
                <a:round/>
              </a:ln>
              <a:effectLst>
                <a:innerShdw sx="100000" sy="100000" kx="0" ky="0" algn="bl" blurRad="254000" rotWithShape="1" dist="254000" dir="5400000">
                  <a:srgbClr val="000000">
                    <a:alpha val="35000"/>
                  </a:srgbClr>
                </a:innerShdw>
              </a:effectLst>
            </c:spPr>
          </c:dPt>
          <c:dPt>
            <c:idx val="4"/>
            <c:explosion val="0"/>
            <c:spPr>
              <a:solidFill>
                <a:srgbClr val="B2912F"/>
              </a:solidFill>
              <a:ln w="38100" cap="flat">
                <a:solidFill>
                  <a:srgbClr val="F1F1F1"/>
                </a:solidFill>
                <a:prstDash val="solid"/>
                <a:round/>
              </a:ln>
              <a:effectLst>
                <a:innerShdw sx="100000" sy="100000" kx="0" ky="0" algn="bl" blurRad="254000" rotWithShape="1" dist="254000" dir="5400000">
                  <a:srgbClr val="000000">
                    <a:alpha val="35000"/>
                  </a:srgbClr>
                </a:innerShdw>
              </a:effectLst>
            </c:spPr>
          </c:dPt>
          <c:dPt>
            <c:idx val="5"/>
            <c:explosion val="0"/>
            <c:spPr>
              <a:solidFill>
                <a:srgbClr val="B276B2"/>
              </a:solidFill>
              <a:ln w="38100" cap="flat">
                <a:solidFill>
                  <a:srgbClr val="F1F1F1"/>
                </a:solidFill>
                <a:prstDash val="solid"/>
                <a:round/>
              </a:ln>
              <a:effectLst>
                <a:innerShdw sx="100000" sy="100000" kx="0" ky="0" algn="bl" blurRad="254000" rotWithShape="1" dist="254000" dir="5400000">
                  <a:srgbClr val="000000">
                    <a:alpha val="35000"/>
                  </a:srgbClr>
                </a:innerShdw>
              </a:effectLst>
            </c:spPr>
          </c:dPt>
          <c:dPt>
            <c:idx val="6"/>
            <c:explosion val="0"/>
            <c:spPr>
              <a:solidFill>
                <a:srgbClr val="DECF3F"/>
              </a:solidFill>
              <a:ln w="38100" cap="flat">
                <a:solidFill>
                  <a:srgbClr val="F1F1F1"/>
                </a:solidFill>
                <a:prstDash val="solid"/>
                <a:round/>
              </a:ln>
              <a:effectLst>
                <a:innerShdw sx="100000" sy="100000" kx="0" ky="0" algn="bl" blurRad="254000" rotWithShape="1" dist="254000" dir="5400000">
                  <a:srgbClr val="000000">
                    <a:alpha val="35000"/>
                  </a:srgbClr>
                </a:innerShdw>
              </a:effectLst>
            </c:spPr>
          </c:dPt>
          <c:dLbls>
            <c:dLbl>
              <c:idx val="0"/>
              <c:numFmt formatCode="0%" sourceLinked="0"/>
              <c:txPr>
                <a:bodyPr/>
                <a:lstStyle/>
                <a:p>
                  <a:pPr>
                    <a:defRPr b="0" i="0" strike="noStrike" sz="1200" u="none">
                      <a:solidFill>
                        <a:srgbClr val="FFFFFF"/>
                      </a:solidFill>
                      <a:latin typeface="Arial"/>
                    </a:defRPr>
                  </a:pPr>
                </a:p>
              </c:txPr>
              <c:showLegendKey val="0"/>
              <c:showVal val="1"/>
              <c:showCatName val="1"/>
              <c:showSerName val="0"/>
              <c:showPercent val="1"/>
              <c:showBubbleSize val="0"/>
            </c:dLbl>
            <c:dLbl>
              <c:idx val="1"/>
              <c:numFmt formatCode="0%" sourceLinked="0"/>
              <c:txPr>
                <a:bodyPr/>
                <a:lstStyle/>
                <a:p>
                  <a:pPr>
                    <a:defRPr b="0" i="0" strike="noStrike" sz="1200" u="none">
                      <a:solidFill>
                        <a:srgbClr val="FFFFFF"/>
                      </a:solidFill>
                      <a:latin typeface="Arial"/>
                    </a:defRPr>
                  </a:pPr>
                </a:p>
              </c:txPr>
              <c:showLegendKey val="0"/>
              <c:showVal val="1"/>
              <c:showCatName val="1"/>
              <c:showSerName val="0"/>
              <c:showPercent val="1"/>
              <c:showBubbleSize val="0"/>
            </c:dLbl>
            <c:dLbl>
              <c:idx val="2"/>
              <c:numFmt formatCode="0%" sourceLinked="0"/>
              <c:txPr>
                <a:bodyPr/>
                <a:lstStyle/>
                <a:p>
                  <a:pPr>
                    <a:defRPr b="0" i="0" strike="noStrike" sz="1200" u="none">
                      <a:solidFill>
                        <a:srgbClr val="FFFFFF"/>
                      </a:solidFill>
                      <a:latin typeface="Arial"/>
                    </a:defRPr>
                  </a:pPr>
                </a:p>
              </c:txPr>
              <c:showLegendKey val="0"/>
              <c:showVal val="1"/>
              <c:showCatName val="1"/>
              <c:showSerName val="0"/>
              <c:showPercent val="1"/>
              <c:showBubbleSize val="0"/>
            </c:dLbl>
            <c:dLbl>
              <c:idx val="3"/>
              <c:numFmt formatCode="0%" sourceLinked="0"/>
              <c:txPr>
                <a:bodyPr/>
                <a:lstStyle/>
                <a:p>
                  <a:pPr>
                    <a:defRPr b="0" i="0" strike="noStrike" sz="1200" u="none">
                      <a:solidFill>
                        <a:srgbClr val="FFFFFF"/>
                      </a:solidFill>
                      <a:latin typeface="Arial"/>
                    </a:defRPr>
                  </a:pPr>
                </a:p>
              </c:txPr>
              <c:showLegendKey val="0"/>
              <c:showVal val="1"/>
              <c:showCatName val="1"/>
              <c:showSerName val="0"/>
              <c:showPercent val="1"/>
              <c:showBubbleSize val="0"/>
            </c:dLbl>
            <c:dLbl>
              <c:idx val="4"/>
              <c:numFmt formatCode="0%" sourceLinked="0"/>
              <c:txPr>
                <a:bodyPr/>
                <a:lstStyle/>
                <a:p>
                  <a:pPr>
                    <a:defRPr b="0" i="0" strike="noStrike" sz="1200" u="none">
                      <a:solidFill>
                        <a:srgbClr val="FFFFFF"/>
                      </a:solidFill>
                      <a:latin typeface="Arial"/>
                    </a:defRPr>
                  </a:pPr>
                </a:p>
              </c:txPr>
              <c:showLegendKey val="0"/>
              <c:showVal val="1"/>
              <c:showCatName val="1"/>
              <c:showSerName val="0"/>
              <c:showPercent val="1"/>
              <c:showBubbleSize val="0"/>
            </c:dLbl>
            <c:dLbl>
              <c:idx val="5"/>
              <c:numFmt formatCode="0%" sourceLinked="0"/>
              <c:txPr>
                <a:bodyPr/>
                <a:lstStyle/>
                <a:p>
                  <a:pPr>
                    <a:defRPr b="0" i="0" strike="noStrike" sz="1200" u="none">
                      <a:solidFill>
                        <a:srgbClr val="FFFFFF"/>
                      </a:solidFill>
                      <a:latin typeface="Arial"/>
                    </a:defRPr>
                  </a:pPr>
                </a:p>
              </c:txPr>
              <c:showLegendKey val="0"/>
              <c:showVal val="1"/>
              <c:showCatName val="1"/>
              <c:showSerName val="0"/>
              <c:showPercent val="1"/>
              <c:showBubbleSize val="0"/>
            </c:dLbl>
            <c:dLbl>
              <c:idx val="6"/>
              <c:numFmt formatCode="0%" sourceLinked="0"/>
              <c:txPr>
                <a:bodyPr/>
                <a:lstStyle/>
                <a:p>
                  <a:pPr>
                    <a:defRPr b="0" i="0" strike="noStrike" sz="1200" u="none">
                      <a:solidFill>
                        <a:srgbClr val="FFFFFF"/>
                      </a:solidFill>
                      <a:latin typeface="Arial"/>
                    </a:defRPr>
                  </a:pPr>
                </a:p>
              </c:txPr>
              <c:showLegendKey val="0"/>
              <c:showVal val="1"/>
              <c:showCatName val="1"/>
              <c:showSerName val="0"/>
              <c:showPercent val="1"/>
              <c:showBubbleSize val="0"/>
            </c:dLbl>
            <c:numFmt formatCode="0%" sourceLinked="0"/>
            <c:txPr>
              <a:bodyPr/>
              <a:lstStyle/>
              <a:p>
                <a:pPr>
                  <a:defRPr b="0" i="0" strike="noStrike" sz="1800" u="none">
                    <a:solidFill>
                      <a:srgbClr val="000000"/>
                    </a:solidFill>
                    <a:latin typeface="Arial"/>
                  </a:defRPr>
                </a:pPr>
              </a:p>
            </c:txPr>
            <c:showLegendKey val="0"/>
            <c:showVal val="0"/>
            <c:showCatName val="1"/>
            <c:showSerName val="0"/>
            <c:showPercent val="1"/>
            <c:showBubbleSize val="0"/>
            <c:showLeaderLines val="0"/>
          </c:dLbls>
          <c:cat>
            <c:strRef>
              <c:f>Sheet1!$A$2:$A$8</c:f>
              <c:strCache>
                <c:ptCount val="7"/>
                <c:pt idx="0">
                  <c:v>CN</c:v>
                </c:pt>
                <c:pt idx="1">
                  <c:v>DE</c:v>
                </c:pt>
                <c:pt idx="2">
                  <c:v>GB</c:v>
                </c:pt>
                <c:pt idx="3">
                  <c:v>MX</c:v>
                </c:pt>
                <c:pt idx="4">
                  <c:v>JP</c:v>
                </c:pt>
                <c:pt idx="5">
                  <c:v>IN</c:v>
                </c:pt>
                <c:pt idx="6">
                  <c:v>US</c:v>
                </c:pt>
              </c:strCache>
            </c:strRef>
          </c:cat>
          <c:val>
            <c:numRef>
              <c:f>Sheet1!$B$2:$B$8</c:f>
              <c:numCache>
                <c:ptCount val="7"/>
                <c:pt idx="0">
                  <c:v>69</c:v>
                </c:pt>
                <c:pt idx="1">
                  <c:v>35</c:v>
                </c:pt>
                <c:pt idx="2">
                  <c:v>40</c:v>
                </c:pt>
                <c:pt idx="3">
                  <c:v>85</c:v>
                </c:pt>
                <c:pt idx="4">
                  <c:v>38</c:v>
                </c:pt>
                <c:pt idx="5">
                  <c:v>99</c:v>
                </c:pt>
                <c:pt idx="6">
                  <c:v>101</c:v>
                </c:pt>
              </c:numCache>
            </c:numRef>
          </c:val>
        </c:ser>
        <c:firstSliceAng val="0"/>
        <c:holeSize val="50"/>
      </c:doughnutChart>
      <c:spPr>
        <a:noFill/>
        <a:ln>
          <a:noFill/>
        </a:ln>
        <a:effectLst/>
      </c:spPr>
    </c:plotArea>
    <c:plotVisOnly val="1"/>
    <c:dispBlanksAs val="gap"/>
  </c:chart>
  <c:spPr>
    <a:noFill/>
    <a:ln w="12700" cap="flat">
      <a:noFill/>
      <a:miter lim="400000"/>
    </a:ln>
    <a:effectLst/>
  </c:sp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c:date1904 val="0"/>
  <c:chart>
    <c:plotArea>
      <c:layout/>
      <c:scatterChart>
        <c:scatterStyle val="lineMarker"/>
        <c:varyColors val="0"/>
        <c:ser>
          <c:idx val="0"/>
          <c:order val="0"/>
          <c:tx>
            <c:strRef>
              <c:f>Sheet1!$B$1</c:f>
              <c:strCache>
                <c:ptCount val="1"/>
                <c:pt idx="0">
                  <c:v>Y-Value 1</c:v>
                </c:pt>
              </c:strCache>
            </c:strRef>
          </c:tx>
          <c:spPr>
            <a:solidFill>
              <a:srgbClr val="C0504D"/>
            </a:solidFill>
            <a:ln>
              <a:noFill/>
            </a:ln>
            <a:effectLst>
              <a:outerShdw sx="100000" sy="100000" kx="0" ky="0" algn="bl" blurRad="38100" rotWithShape="1" dist="23000" dir="5400000">
                <a:srgbClr val="000000">
                  <a:alpha val="35000"/>
                </a:srgbClr>
              </a:outerShdw>
            </a:effectLst>
          </c:spPr>
          <c:marker>
            <c:symbol val="circle"/>
            <c:size val="6"/>
            <c:spPr>
              <a:solidFill>
                <a:srgbClr val="C0504D"/>
              </a:solidFill>
              <a:ln w="9525" cap="flat">
                <a:solidFill>
                  <a:srgbClr val="C0504D"/>
                </a:solidFill>
                <a:prstDash val="solid"/>
                <a:round/>
              </a:ln>
              <a:effectLst/>
            </c:spPr>
          </c:marker>
          <c:xVal>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Sheet1!$B$2:$B$11</c:f>
              <c:numCache>
                <c:formatCode>General</c:formatCode>
                <c:ptCount val="10"/>
                <c:pt idx="0">
                  <c:v>13</c:v>
                </c:pt>
                <c:pt idx="1">
                  <c:v>20</c:v>
                </c:pt>
                <c:pt idx="2">
                  <c:v>21</c:v>
                </c:pt>
                <c:pt idx="3">
                  <c:v>25</c:v>
                </c:pt>
                <c:pt idx="4">
                  <c:v/>
                </c:pt>
                <c:pt idx="5">
                  <c:v/>
                </c:pt>
                <c:pt idx="6">
                  <c:v/>
                </c:pt>
                <c:pt idx="7">
                  <c:v/>
                </c:pt>
                <c:pt idx="8">
                  <c:v/>
                </c:pt>
                <c:pt idx="9">
                  <c:v/>
                </c:pt>
              </c:numCache>
            </c:numRef>
          </c:yVal>
          <c:smooth val="0"/>
        </c:ser>
        <c:ser>
          <c:idx val="1"/>
          <c:order val="1"/>
          <c:tx>
            <c:strRef>
              <c:f>Sheet1!$C$1</c:f>
              <c:strCache>
                <c:ptCount val="1"/>
                <c:pt idx="0">
                  <c:v>Y-Value 2</c:v>
                </c:pt>
              </c:strCache>
            </c:strRef>
          </c:tx>
          <c:spPr>
            <a:solidFill>
              <a:srgbClr val="4F81BD"/>
            </a:solidFill>
            <a:ln>
              <a:noFill/>
            </a:ln>
            <a:effectLst>
              <a:outerShdw sx="100000" sy="100000" kx="0" ky="0" algn="bl" blurRad="38100" rotWithShape="1" dist="23000" dir="5400000">
                <a:srgbClr val="000000">
                  <a:alpha val="35000"/>
                </a:srgbClr>
              </a:outerShdw>
            </a:effectLst>
          </c:spPr>
          <c:marker>
            <c:symbol val="circle"/>
            <c:size val="6"/>
            <c:spPr>
              <a:solidFill>
                <a:srgbClr val="4F81BD"/>
              </a:solidFill>
              <a:ln w="9525" cap="flat">
                <a:solidFill>
                  <a:srgbClr val="4F81BD"/>
                </a:solidFill>
                <a:prstDash val="solid"/>
                <a:round/>
              </a:ln>
              <a:effectLst/>
            </c:spPr>
          </c:marker>
          <c:xVal>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Sheet1!$C$2:$C$11</c:f>
              <c:numCache>
                <c:formatCode>General</c:formatCode>
                <c:ptCount val="10"/>
                <c:pt idx="0">
                  <c:v>21</c:v>
                </c:pt>
                <c:pt idx="1">
                  <c:v>22</c:v>
                </c:pt>
                <c:pt idx="2">
                  <c:v>25</c:v>
                </c:pt>
                <c:pt idx="3">
                  <c:v>49</c:v>
                </c:pt>
                <c:pt idx="4">
                  <c:v/>
                </c:pt>
                <c:pt idx="5">
                  <c:v/>
                </c:pt>
                <c:pt idx="6">
                  <c:v/>
                </c:pt>
                <c:pt idx="7">
                  <c:v/>
                </c:pt>
                <c:pt idx="8">
                  <c:v/>
                </c:pt>
                <c:pt idx="9">
                  <c:v/>
                </c:pt>
              </c:numCache>
            </c:numRef>
          </c:yVal>
          <c:smooth val="0"/>
        </c:ser>
        <c:dLbls>
          <c:numFmt formatCode="General"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dLbls>
        <c:axId val="2094734554"/>
        <c:axId val="2094734552"/>
      </c:scatterChart>
      <c:catAx>
        <c:axId val="2094734554"/>
        <c:scaling>
          <c:orientation val="minMax"/>
        </c:scaling>
        <c:delete val="0"/>
        <c:axPos val="b"/>
        <c:majorGridlines>
          <c:spPr>
            <a:ln w="12700" cap="flat">
              <a:solidFill>
                <a:srgbClr val="D9D9D9"/>
              </a:solidFill>
              <a:prstDash val="solid"/>
              <a:round/>
            </a:ln>
          </c:spPr>
        </c:majorGridlines>
        <c:title>
          <c:tx>
            <c:rich>
              <a:bodyPr/>
              <a:lstStyle/>
              <a:p>
                <a:pPr>
                  <a:defRPr sz="1400" b="0" i="0" u="none" strike="noStrike">
                    <a:solidFill>
                      <a:srgbClr val="428442"/>
                    </a:solidFill>
                    <a:latin typeface="Arial"/>
                  </a:defRPr>
                </a:pPr>
                <a:r>
                  <a:rPr sz="1400" b="0" i="0" u="none" strike="noStrike">
                    <a:solidFill>
                      <a:srgbClr val="428442"/>
                    </a:solidFill>
                    <a:latin typeface="Arial"/>
                  </a:rPr>
                  <a:t>Last 10 Months</a:t>
                </a:r>
              </a:p>
            </c:rich>
          </c:tx>
          <c:layout/>
          <c:overlay val="0"/>
        </c:title>
        <c:numFmt formatCode="General" sourceLinked="0"/>
        <c:majorTickMark val="none"/>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D9D9D9"/>
              </a:solidFill>
              <a:prstDash val="solid"/>
              <a:round/>
            </a:ln>
          </c:spPr>
        </c:majorGridlines>
        <c:title>
          <c:tx>
            <c:rich>
              <a:bodyPr/>
              <a:lstStyle/>
              <a:p>
                <a:pPr>
                  <a:defRPr sz="1400" b="0" i="0" u="none" strike="noStrike">
                    <a:solidFill>
                      <a:srgbClr val="428442"/>
                    </a:solidFill>
                    <a:latin typeface="Arial"/>
                  </a:defRPr>
                </a:pPr>
                <a:r>
                  <a:rPr sz="1400" b="0" i="0" u="none" strike="noStrike">
                    <a:solidFill>
                      <a:srgbClr val="428442"/>
                    </a:solidFill>
                    <a:latin typeface="Arial"/>
                  </a:rPr>
                  <a:t>Renters</a:t>
                </a:r>
              </a:p>
            </c:rich>
          </c:tx>
          <c:layout/>
          <c:overlay val="0"/>
        </c:title>
        <c:numFmt formatCode="General" sourceLinked="0"/>
        <c:majorTickMark val="none"/>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midCat"/>
      </c:valAx>
      <c:spPr>
        <a:noFill/>
        <a:ln>
          <a:noFill/>
        </a:ln>
        <a:effectLst/>
      </c:spPr>
    </c:plotArea>
    <c:plotVisOnly val="1"/>
    <c:dispBlanksAs val="gap"/>
    <c:showDLblsOverMax val="1"/>
  </c:chart>
  <c:spPr>
    <a:noFill/>
    <a:ln w="12700" cap="flat">
      <a:noFill/>
      <a:miter lim="400000"/>
    </a:ln>
    <a:effectLst/>
  </c:sp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c:date1904 val="0"/>
  <c:chart>
    <c:plotArea>
      <c:layout/>
      <c:scatterChart>
        <c:scatterStyle val="lineMarker"/>
        <c:varyColors val="0"/>
        <c:ser>
          <c:idx val="0"/>
          <c:order val="0"/>
          <c:tx>
            <c:strRef>
              <c:f>Sheet1!$B$1</c:f>
              <c:strCache>
                <c:ptCount val="1"/>
                <c:pt idx="0">
                  <c:v>Airplane</c:v>
                </c:pt>
              </c:strCache>
            </c:strRef>
          </c:tx>
          <c:spPr>
            <a:solidFill>
              <a:srgbClr val="FF0000">
                <a:alpha val="50000"/>
              </a:srgbClr>
            </a:solidFill>
            <a:ln w="101600" cap="flat">
              <a:solidFill>
                <a:srgbClr val="FF0000"/>
              </a:solidFill>
              <a:prstDash val="solid"/>
              <a:round/>
            </a:ln>
            <a:effectLst>
              <a:outerShdw sx="100000" sy="100000" kx="0" ky="0" algn="bl" blurRad="38100" rotWithShape="1" dist="23000" dir="5400000">
                <a:srgbClr val="000000">
                  <a:alpha val="35000"/>
                </a:srgbClr>
              </a:outerShdw>
            </a:effectLst>
          </c:spPr>
          <c:marker>
            <c:symbol val="circle"/>
            <c:size val="12"/>
            <c:spPr>
              <a:solidFill>
                <a:srgbClr val="FF0000"/>
              </a:solidFill>
              <a:ln w="9525" cap="flat">
                <a:solidFill>
                  <a:srgbClr val="FFFFFF"/>
                </a:solidFill>
                <a:prstDash val="solid"/>
                <a:round/>
              </a:ln>
              <a:effectLst/>
            </c:spPr>
          </c:marker>
          <c:xVal>
            <c:numRef>
              <c:f>Sheet1!$A$2:$A$7</c:f>
              <c:numCache>
                <c:formatCode>General</c:formatCode>
                <c:ptCount val="6"/>
                <c:pt idx="0">
                  <c:v>1</c:v>
                </c:pt>
                <c:pt idx="1">
                  <c:v>2</c:v>
                </c:pt>
                <c:pt idx="2">
                  <c:v>3</c:v>
                </c:pt>
                <c:pt idx="3">
                  <c:v>4</c:v>
                </c:pt>
                <c:pt idx="4">
                  <c:v>5</c:v>
                </c:pt>
                <c:pt idx="5">
                  <c:v>6</c:v>
                </c:pt>
              </c:numCache>
            </c:numRef>
          </c:xVal>
          <c:yVal>
            <c:numRef>
              <c:f>Sheet1!$B$2:$B$7</c:f>
              <c:numCache>
                <c:formatCode>General</c:formatCode>
                <c:ptCount val="6"/>
                <c:pt idx="0">
                  <c:v>33</c:v>
                </c:pt>
                <c:pt idx="1">
                  <c:v>20</c:v>
                </c:pt>
                <c:pt idx="2">
                  <c:v>51</c:v>
                </c:pt>
                <c:pt idx="3">
                  <c:v>65</c:v>
                </c:pt>
                <c:pt idx="4">
                  <c:v>71</c:v>
                </c:pt>
                <c:pt idx="5">
                  <c:v>75</c:v>
                </c:pt>
              </c:numCache>
            </c:numRef>
          </c:yVal>
          <c:smooth val="1"/>
        </c:ser>
        <c:ser>
          <c:idx val="1"/>
          <c:order val="1"/>
          <c:tx>
            <c:strRef>
              <c:f>Sheet1!$C$1</c:f>
              <c:strCache>
                <c:ptCount val="1"/>
                <c:pt idx="0">
                  <c:v>Train</c:v>
                </c:pt>
              </c:strCache>
            </c:strRef>
          </c:tx>
          <c:spPr>
            <a:solidFill>
              <a:srgbClr val="F2AF00">
                <a:alpha val="50000"/>
              </a:srgbClr>
            </a:solidFill>
            <a:ln w="101600" cap="flat">
              <a:solidFill>
                <a:srgbClr val="F2AF00"/>
              </a:solidFill>
              <a:prstDash val="solid"/>
              <a:round/>
            </a:ln>
            <a:effectLst>
              <a:outerShdw sx="100000" sy="100000" kx="0" ky="0" algn="bl" blurRad="38100" rotWithShape="1" dist="23000" dir="5400000">
                <a:srgbClr val="000000">
                  <a:alpha val="35000"/>
                </a:srgbClr>
              </a:outerShdw>
            </a:effectLst>
          </c:spPr>
          <c:marker>
            <c:symbol val="circle"/>
            <c:size val="12"/>
            <c:spPr>
              <a:solidFill>
                <a:srgbClr val="F2AF00"/>
              </a:solidFill>
              <a:ln w="9525" cap="flat">
                <a:solidFill>
                  <a:srgbClr val="FFFFFF"/>
                </a:solidFill>
                <a:prstDash val="solid"/>
                <a:round/>
              </a:ln>
              <a:effectLst/>
            </c:spPr>
          </c:marker>
          <c:xVal>
            <c:numRef>
              <c:f>Sheet1!$A$2:$A$7</c:f>
              <c:numCache>
                <c:formatCode>General</c:formatCode>
                <c:ptCount val="6"/>
                <c:pt idx="0">
                  <c:v>1</c:v>
                </c:pt>
                <c:pt idx="1">
                  <c:v>2</c:v>
                </c:pt>
                <c:pt idx="2">
                  <c:v>3</c:v>
                </c:pt>
                <c:pt idx="3">
                  <c:v>4</c:v>
                </c:pt>
                <c:pt idx="4">
                  <c:v>5</c:v>
                </c:pt>
                <c:pt idx="5">
                  <c:v>6</c:v>
                </c:pt>
              </c:numCache>
            </c:numRef>
          </c:xVal>
          <c:yVal>
            <c:numRef>
              <c:f>Sheet1!$C$2:$C$7</c:f>
              <c:numCache>
                <c:formatCode>General</c:formatCode>
                <c:ptCount val="6"/>
                <c:pt idx="0">
                  <c:v>99</c:v>
                </c:pt>
                <c:pt idx="1">
                  <c:v>88</c:v>
                </c:pt>
                <c:pt idx="2">
                  <c:v>77</c:v>
                </c:pt>
                <c:pt idx="3">
                  <c:v>89</c:v>
                </c:pt>
                <c:pt idx="4">
                  <c:v>99</c:v>
                </c:pt>
                <c:pt idx="5">
                  <c:v>99</c:v>
                </c:pt>
              </c:numCache>
            </c:numRef>
          </c:yVal>
          <c:smooth val="1"/>
        </c:ser>
        <c:ser>
          <c:idx val="2"/>
          <c:order val="2"/>
          <c:tx>
            <c:strRef>
              <c:f>Sheet1!$D$1</c:f>
              <c:strCache>
                <c:ptCount val="1"/>
                <c:pt idx="0">
                  <c:v>Bus</c:v>
                </c:pt>
              </c:strCache>
            </c:strRef>
          </c:tx>
          <c:spPr>
            <a:solidFill>
              <a:srgbClr val="7AB800">
                <a:alpha val="50000"/>
              </a:srgbClr>
            </a:solidFill>
            <a:ln w="101600" cap="flat">
              <a:solidFill>
                <a:srgbClr val="7AB800"/>
              </a:solidFill>
              <a:prstDash val="solid"/>
              <a:round/>
            </a:ln>
            <a:effectLst>
              <a:outerShdw sx="100000" sy="100000" kx="0" ky="0" algn="bl" blurRad="38100" rotWithShape="1" dist="23000" dir="5400000">
                <a:srgbClr val="000000">
                  <a:alpha val="35000"/>
                </a:srgbClr>
              </a:outerShdw>
            </a:effectLst>
          </c:spPr>
          <c:marker>
            <c:symbol val="circle"/>
            <c:size val="12"/>
            <c:spPr>
              <a:solidFill>
                <a:srgbClr val="7AB800"/>
              </a:solidFill>
              <a:ln w="9525" cap="flat">
                <a:solidFill>
                  <a:srgbClr val="FFFFFF"/>
                </a:solidFill>
                <a:prstDash val="solid"/>
                <a:round/>
              </a:ln>
              <a:effectLst/>
            </c:spPr>
          </c:marker>
          <c:xVal>
            <c:numRef>
              <c:f>Sheet1!$A$2:$A$7</c:f>
              <c:numCache>
                <c:formatCode>General</c:formatCode>
                <c:ptCount val="6"/>
                <c:pt idx="0">
                  <c:v>1</c:v>
                </c:pt>
                <c:pt idx="1">
                  <c:v>2</c:v>
                </c:pt>
                <c:pt idx="2">
                  <c:v>3</c:v>
                </c:pt>
                <c:pt idx="3">
                  <c:v>4</c:v>
                </c:pt>
                <c:pt idx="4">
                  <c:v>5</c:v>
                </c:pt>
                <c:pt idx="5">
                  <c:v>6</c:v>
                </c:pt>
              </c:numCache>
            </c:numRef>
          </c:xVal>
          <c:yVal>
            <c:numRef>
              <c:f>Sheet1!$D$2:$D$7</c:f>
              <c:numCache>
                <c:formatCode>General</c:formatCode>
                <c:ptCount val="6"/>
                <c:pt idx="0">
                  <c:v>21</c:v>
                </c:pt>
                <c:pt idx="1">
                  <c:v>22</c:v>
                </c:pt>
                <c:pt idx="2">
                  <c:v>25</c:v>
                </c:pt>
                <c:pt idx="3">
                  <c:v>49</c:v>
                </c:pt>
                <c:pt idx="4">
                  <c:v>59</c:v>
                </c:pt>
                <c:pt idx="5">
                  <c:v>69</c:v>
                </c:pt>
              </c:numCache>
            </c:numRef>
          </c:yVal>
          <c:smooth val="1"/>
        </c:ser>
        <c:dLbls>
          <c:numFmt formatCode="General"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dLbls>
        <c:axId val="2094734554"/>
        <c:axId val="2094734552"/>
      </c:scatterChart>
      <c:catAx>
        <c:axId val="2094734554"/>
        <c:scaling>
          <c:orientation val="minMax"/>
        </c:scaling>
        <c:delete val="0"/>
        <c:axPos val="b"/>
        <c:majorGridlines>
          <c:spPr>
            <a:ln w="12700" cap="flat">
              <a:solidFill>
                <a:srgbClr val="D9D9D9"/>
              </a:solidFill>
              <a:prstDash val="solid"/>
              <a:round/>
            </a:ln>
          </c:spPr>
        </c:majorGridlines>
        <c:numFmt formatCode="General" sourceLinked="0"/>
        <c:majorTickMark val="none"/>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D9D9D9"/>
              </a:solidFill>
              <a:prstDash val="solid"/>
              <a:round/>
            </a:ln>
          </c:spPr>
        </c:majorGridlines>
        <c:numFmt formatCode="General" sourceLinked="0"/>
        <c:majorTickMark val="none"/>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midCat"/>
      </c:valAx>
      <c:spPr>
        <a:solidFill>
          <a:srgbClr val="f1f1f1"/>
        </a:solidFill>
        <a:ln>
          <a:noFill/>
        </a:ln>
        <a:effectLst/>
      </c:spPr>
    </c:plotArea>
    <c:legend>
      <c:legendPos val="b"/>
      <c:layout/>
      <c:overlay val="0"/>
    </c:legend>
    <c:plotVisOnly val="1"/>
    <c:dispBlanksAs val="gap"/>
    <c:showDLblsOverMax val="1"/>
  </c:chart>
  <c:spPr>
    <a:noFill/>
    <a:ln w="12700" cap="flat">
      <a:noFill/>
      <a:miter lim="400000"/>
    </a:ln>
    <a:effectLst/>
  </c:sp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c:date1904 val="0"/>
  <c:chart>
    <c:plotArea>
      <c:layout/>
      <c:scatterChart>
        <c:scatterStyle val="lineMarker"/>
        <c:varyColors val="0"/>
        <c:ser>
          <c:idx val="0"/>
          <c:order val="0"/>
          <c:tx>
            <c:strRef>
              <c:f>Sheet1!$B$1</c:f>
              <c:strCache>
                <c:ptCount val="1"/>
                <c:pt idx="0">
                  <c:v>Y-Value 1</c:v>
                </c:pt>
              </c:strCache>
            </c:strRef>
          </c:tx>
          <c:spPr>
            <a:solidFill>
              <a:srgbClr val="C0504D"/>
            </a:solidFill>
            <a:ln>
              <a:noFill/>
            </a:ln>
            <a:effectLst>
              <a:outerShdw sx="100000" sy="100000" kx="0" ky="0" algn="bl" blurRad="38100" rotWithShape="1" dist="23000" dir="5400000">
                <a:srgbClr val="000000">
                  <a:alpha val="35000"/>
                </a:srgbClr>
              </a:outerShdw>
            </a:effectLst>
          </c:spPr>
          <c:marker>
            <c:symbol val="circle"/>
            <c:size val="6"/>
            <c:spPr>
              <a:solidFill>
                <a:srgbClr val="C0504D"/>
              </a:solidFill>
              <a:ln w="9525" cap="flat">
                <a:solidFill>
                  <a:srgbClr val="C0504D"/>
                </a:solidFill>
                <a:prstDash val="solid"/>
                <a:round/>
              </a:ln>
              <a:effectLst/>
            </c:spPr>
          </c:marker>
          <c:xVal>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Sheet1!$B$2:$B$11</c:f>
              <c:numCache>
                <c:formatCode>General</c:formatCode>
                <c:ptCount val="10"/>
                <c:pt idx="0">
                  <c:v>13</c:v>
                </c:pt>
                <c:pt idx="1">
                  <c:v>20</c:v>
                </c:pt>
                <c:pt idx="2">
                  <c:v>21</c:v>
                </c:pt>
                <c:pt idx="3">
                  <c:v>25</c:v>
                </c:pt>
                <c:pt idx="4">
                  <c:v/>
                </c:pt>
                <c:pt idx="5">
                  <c:v/>
                </c:pt>
                <c:pt idx="6">
                  <c:v/>
                </c:pt>
                <c:pt idx="7">
                  <c:v/>
                </c:pt>
                <c:pt idx="8">
                  <c:v/>
                </c:pt>
                <c:pt idx="9">
                  <c:v/>
                </c:pt>
              </c:numCache>
            </c:numRef>
          </c:yVal>
          <c:smooth val="0"/>
        </c:ser>
        <c:ser>
          <c:idx val="1"/>
          <c:order val="1"/>
          <c:tx>
            <c:strRef>
              <c:f>Sheet1!$C$1</c:f>
              <c:strCache>
                <c:ptCount val="1"/>
                <c:pt idx="0">
                  <c:v>Y-Value 2</c:v>
                </c:pt>
              </c:strCache>
            </c:strRef>
          </c:tx>
          <c:spPr>
            <a:solidFill>
              <a:srgbClr val="4F81BD"/>
            </a:solidFill>
            <a:ln>
              <a:noFill/>
            </a:ln>
            <a:effectLst>
              <a:outerShdw sx="100000" sy="100000" kx="0" ky="0" algn="bl" blurRad="38100" rotWithShape="1" dist="23000" dir="5400000">
                <a:srgbClr val="000000">
                  <a:alpha val="35000"/>
                </a:srgbClr>
              </a:outerShdw>
            </a:effectLst>
          </c:spPr>
          <c:marker>
            <c:symbol val="circle"/>
            <c:size val="6"/>
            <c:spPr>
              <a:solidFill>
                <a:srgbClr val="4F81BD"/>
              </a:solidFill>
              <a:ln w="9525" cap="flat">
                <a:solidFill>
                  <a:srgbClr val="4F81BD"/>
                </a:solidFill>
                <a:prstDash val="solid"/>
                <a:round/>
              </a:ln>
              <a:effectLst/>
            </c:spPr>
          </c:marker>
          <c:xVal>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Sheet1!$C$2:$C$11</c:f>
              <c:numCache>
                <c:formatCode>General</c:formatCode>
                <c:ptCount val="10"/>
                <c:pt idx="0">
                  <c:v>21</c:v>
                </c:pt>
                <c:pt idx="1">
                  <c:v>22</c:v>
                </c:pt>
                <c:pt idx="2">
                  <c:v>25</c:v>
                </c:pt>
                <c:pt idx="3">
                  <c:v>49</c:v>
                </c:pt>
                <c:pt idx="4">
                  <c:v/>
                </c:pt>
                <c:pt idx="5">
                  <c:v/>
                </c:pt>
                <c:pt idx="6">
                  <c:v/>
                </c:pt>
                <c:pt idx="7">
                  <c:v/>
                </c:pt>
                <c:pt idx="8">
                  <c:v/>
                </c:pt>
                <c:pt idx="9">
                  <c:v/>
                </c:pt>
              </c:numCache>
            </c:numRef>
          </c:yVal>
          <c:smooth val="0"/>
        </c:ser>
        <c:dLbls>
          <c:numFmt formatCode="General"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dLbls>
        <c:axId val="2094734554"/>
        <c:axId val="2094734552"/>
      </c:scatterChart>
      <c:catAx>
        <c:axId val="2094734554"/>
        <c:scaling>
          <c:orientation val="maxMin"/>
        </c:scaling>
        <c:delete val="0"/>
        <c:axPos val="b"/>
        <c:majorGridlines>
          <c:spPr>
            <a:ln w="12700" cap="flat">
              <a:solidFill>
                <a:srgbClr val="D9D9D9"/>
              </a:solidFill>
              <a:prstDash val="solid"/>
              <a:round/>
            </a:ln>
          </c:spPr>
        </c:majorGridlines>
        <c:numFmt formatCode="General" sourceLinked="0"/>
        <c:majorTickMark val="none"/>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axMin"/>
        </c:scaling>
        <c:delete val="0"/>
        <c:axPos val="l"/>
        <c:majorGridlines>
          <c:spPr>
            <a:ln w="12700" cap="flat">
              <a:solidFill>
                <a:srgbClr val="D9D9D9"/>
              </a:solidFill>
              <a:prstDash val="solid"/>
              <a:round/>
            </a:ln>
          </c:spPr>
        </c:majorGridlines>
        <c:numFmt formatCode="General" sourceLinked="0"/>
        <c:majorTickMark val="none"/>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midCat"/>
      </c:valAx>
      <c:spPr>
        <a:solidFill>
          <a:srgbClr val="f2f9fc"/>
        </a:solidFill>
        <a:ln>
          <a:noFill/>
        </a:ln>
        <a:effectLst/>
      </c:spPr>
    </c:plotArea>
    <c:plotVisOnly val="1"/>
    <c:dispBlanksAs val="gap"/>
    <c:showDLblsOverMax val="1"/>
  </c:chart>
  <c:spPr>
    <a:noFill/>
    <a:ln w="12700" cap="flat">
      <a:noFill/>
      <a:miter lim="400000"/>
    </a:ln>
    <a:effectLst/>
  </c:sp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c:date1904 val="0"/>
  <c:chart>
    <c:plotArea>
      <c:layout/>
      <c:scatterChart>
        <c:scatterStyle val="lineMarker"/>
        <c:varyColors val="0"/>
        <c:ser>
          <c:idx val="0"/>
          <c:order val="0"/>
          <c:tx>
            <c:strRef>
              <c:f>Sheet1!$B$1</c:f>
              <c:strCache>
                <c:ptCount val="1"/>
                <c:pt idx="0">
                  <c:v>Airplane</c:v>
                </c:pt>
              </c:strCache>
            </c:strRef>
          </c:tx>
          <c:spPr>
            <a:solidFill>
              <a:srgbClr val="C0504D"/>
            </a:solidFill>
            <a:ln w="25400" cap="flat">
              <a:solidFill>
                <a:srgbClr val="C0504D"/>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C0504D"/>
              </a:solidFill>
              <a:ln w="9525" cap="flat">
                <a:solidFill>
                  <a:srgbClr val="C0504D"/>
                </a:solidFill>
                <a:prstDash val="solid"/>
                <a:round/>
              </a:ln>
              <a:effectLst/>
            </c:spPr>
          </c:marker>
          <c:xVal>
            <c:numRef>
              <c:f>Sheet1!$A$2:$A$7</c:f>
              <c:numCache>
                <c:formatCode>General</c:formatCode>
                <c:ptCount val="6"/>
                <c:pt idx="0">
                  <c:v>1</c:v>
                </c:pt>
                <c:pt idx="1">
                  <c:v>2</c:v>
                </c:pt>
                <c:pt idx="2">
                  <c:v>3</c:v>
                </c:pt>
                <c:pt idx="3">
                  <c:v>4</c:v>
                </c:pt>
                <c:pt idx="4">
                  <c:v>5</c:v>
                </c:pt>
                <c:pt idx="5">
                  <c:v>6</c:v>
                </c:pt>
              </c:numCache>
            </c:numRef>
          </c:xVal>
          <c:yVal>
            <c:numRef>
              <c:f>Sheet1!$B$2:$B$7</c:f>
              <c:numCache>
                <c:formatCode>General</c:formatCode>
                <c:ptCount val="6"/>
                <c:pt idx="0">
                  <c:v>33</c:v>
                </c:pt>
                <c:pt idx="1">
                  <c:v>20</c:v>
                </c:pt>
                <c:pt idx="2">
                  <c:v>51</c:v>
                </c:pt>
                <c:pt idx="3">
                  <c:v>65</c:v>
                </c:pt>
                <c:pt idx="4">
                  <c:v>71</c:v>
                </c:pt>
                <c:pt idx="5">
                  <c:v>75</c:v>
                </c:pt>
              </c:numCache>
            </c:numRef>
          </c:yVal>
          <c:smooth val="0"/>
        </c:ser>
        <c:ser>
          <c:idx val="1"/>
          <c:order val="1"/>
          <c:tx>
            <c:strRef>
              <c:f>Sheet1!$C$1</c:f>
              <c:strCache>
                <c:ptCount val="1"/>
                <c:pt idx="0">
                  <c:v>Train</c:v>
                </c:pt>
              </c:strCache>
            </c:strRef>
          </c:tx>
          <c:spPr>
            <a:solidFill>
              <a:srgbClr val="4F81BD"/>
            </a:solidFill>
            <a:ln w="25400" cap="flat">
              <a:solidFill>
                <a:srgbClr val="4F81BD"/>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4F81BD"/>
              </a:solidFill>
              <a:ln w="9525" cap="flat">
                <a:solidFill>
                  <a:srgbClr val="4F81BD"/>
                </a:solidFill>
                <a:prstDash val="solid"/>
                <a:round/>
              </a:ln>
              <a:effectLst/>
            </c:spPr>
          </c:marker>
          <c:xVal>
            <c:numRef>
              <c:f>Sheet1!$A$2:$A$7</c:f>
              <c:numCache>
                <c:formatCode>General</c:formatCode>
                <c:ptCount val="6"/>
                <c:pt idx="0">
                  <c:v>1</c:v>
                </c:pt>
                <c:pt idx="1">
                  <c:v>2</c:v>
                </c:pt>
                <c:pt idx="2">
                  <c:v>3</c:v>
                </c:pt>
                <c:pt idx="3">
                  <c:v>4</c:v>
                </c:pt>
                <c:pt idx="4">
                  <c:v>5</c:v>
                </c:pt>
                <c:pt idx="5">
                  <c:v>6</c:v>
                </c:pt>
              </c:numCache>
            </c:numRef>
          </c:xVal>
          <c:yVal>
            <c:numRef>
              <c:f>Sheet1!$C$2:$C$7</c:f>
              <c:numCache>
                <c:formatCode>General</c:formatCode>
                <c:ptCount val="6"/>
                <c:pt idx="0">
                  <c:v>99</c:v>
                </c:pt>
                <c:pt idx="1">
                  <c:v>88</c:v>
                </c:pt>
                <c:pt idx="2">
                  <c:v>77</c:v>
                </c:pt>
                <c:pt idx="3">
                  <c:v>89</c:v>
                </c:pt>
                <c:pt idx="4">
                  <c:v>99</c:v>
                </c:pt>
                <c:pt idx="5">
                  <c:v>99</c:v>
                </c:pt>
              </c:numCache>
            </c:numRef>
          </c:yVal>
          <c:smooth val="0"/>
        </c:ser>
        <c:ser>
          <c:idx val="2"/>
          <c:order val="2"/>
          <c:tx>
            <c:strRef>
              <c:f>Sheet1!$D$1</c:f>
              <c:strCache>
                <c:ptCount val="1"/>
                <c:pt idx="0">
                  <c:v>Bus</c:v>
                </c:pt>
              </c:strCache>
            </c:strRef>
          </c:tx>
          <c:spPr>
            <a:solidFill>
              <a:srgbClr val="9BBB59"/>
            </a:solidFill>
            <a:ln w="25400" cap="flat">
              <a:solidFill>
                <a:srgbClr val="9BBB59"/>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9BBB59"/>
              </a:solidFill>
              <a:ln w="9525" cap="flat">
                <a:solidFill>
                  <a:srgbClr val="9BBB59"/>
                </a:solidFill>
                <a:prstDash val="solid"/>
                <a:round/>
              </a:ln>
              <a:effectLst/>
            </c:spPr>
          </c:marker>
          <c:xVal>
            <c:numRef>
              <c:f>Sheet1!$A$2:$A$7</c:f>
              <c:numCache>
                <c:formatCode>General</c:formatCode>
                <c:ptCount val="6"/>
                <c:pt idx="0">
                  <c:v>1</c:v>
                </c:pt>
                <c:pt idx="1">
                  <c:v>2</c:v>
                </c:pt>
                <c:pt idx="2">
                  <c:v>3</c:v>
                </c:pt>
                <c:pt idx="3">
                  <c:v>4</c:v>
                </c:pt>
                <c:pt idx="4">
                  <c:v>5</c:v>
                </c:pt>
                <c:pt idx="5">
                  <c:v>6</c:v>
                </c:pt>
              </c:numCache>
            </c:numRef>
          </c:xVal>
          <c:yVal>
            <c:numRef>
              <c:f>Sheet1!$D$2:$D$7</c:f>
              <c:numCache>
                <c:formatCode>General</c:formatCode>
                <c:ptCount val="6"/>
                <c:pt idx="0">
                  <c:v>21</c:v>
                </c:pt>
                <c:pt idx="1">
                  <c:v>22</c:v>
                </c:pt>
                <c:pt idx="2">
                  <c:v>25</c:v>
                </c:pt>
                <c:pt idx="3">
                  <c:v>49</c:v>
                </c:pt>
                <c:pt idx="4">
                  <c:v>59</c:v>
                </c:pt>
                <c:pt idx="5">
                  <c:v>69</c:v>
                </c:pt>
              </c:numCache>
            </c:numRef>
          </c:yVal>
          <c:smooth val="0"/>
        </c:ser>
        <c:dLbls>
          <c:numFmt formatCode="General"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dLbls>
        <c:axId val="2094734554"/>
        <c:axId val="2094734552"/>
      </c:scatterChart>
      <c:catAx>
        <c:axId val="2094734554"/>
        <c:scaling>
          <c:orientation val="minMax"/>
        </c:scaling>
        <c:delete val="0"/>
        <c:axPos val="b"/>
        <c:majorGridlines>
          <c:spPr>
            <a:ln w="12700" cap="flat">
              <a:solidFill>
                <a:srgbClr val="D9D9D9"/>
              </a:solidFill>
              <a:prstDash val="solid"/>
              <a:round/>
            </a:ln>
          </c:spPr>
        </c:majorGridlines>
        <c:numFmt formatCode="General" sourceLinked="0"/>
        <c:majorTickMark val="none"/>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D9D9D9"/>
              </a:solidFill>
              <a:prstDash val="solid"/>
              <a:round/>
            </a:ln>
          </c:spPr>
        </c:majorGridlines>
        <c:numFmt formatCode="General" sourceLinked="0"/>
        <c:majorTickMark val="none"/>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midCat"/>
      </c:valAx>
      <c:spPr>
        <a:noFill/>
        <a:ln>
          <a:noFill/>
        </a:ln>
        <a:effectLst/>
      </c:spPr>
    </c:plotArea>
    <c:plotVisOnly val="1"/>
    <c:dispBlanksAs val="gap"/>
    <c:showDLblsOverMax val="1"/>
  </c:chart>
  <c:spPr>
    <a:noFill/>
    <a:ln w="12700" cap="flat">
      <a:noFill/>
      <a:miter lim="400000"/>
    </a:ln>
    <a:effectLst/>
  </c:sp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c:date1904 val="0"/>
  <c:chart>
    <c:plotArea>
      <c:layout/>
      <c:barChart>
        <c:barDir val="col"/>
        <c:grouping val="stacked"/>
        <c:varyColors val="0"/>
        <c:ser>
          <c:idx val="0"/>
          <c:order val="0"/>
          <c:tx>
            <c:strRef>
              <c:f>Sheet1!$B$1</c:f>
              <c:strCache>
                <c:ptCount val="1"/>
                <c:pt idx="0">
                  <c:v>Bottom</c:v>
                </c:pt>
              </c:strCache>
            </c:strRef>
          </c:tx>
          <c:spPr>
            <a:solidFill>
              <a:srgbClr val="C0504D"/>
            </a:solidFill>
            <a:effectLst>
              <a:outerShdw sx="100000" sy="100000" kx="0" ky="0" algn="bl" blurRad="38100" rotWithShape="1" dist="23000" dir="5400000">
                <a:srgbClr val="000000">
                  <a:alpha val="35000"/>
                </a:srgbClr>
              </a:outerShdw>
            </a:effectLst>
          </c:spPr>
          <c:cat>
            <c:strRef>
              <c:f>Sheet1!$A$2:$A$6</c:f>
              <c:strCache>
                <c:ptCount val="5"/>
                <c:pt idx="0">
                  <c:v>Q1</c:v>
                </c:pt>
                <c:pt idx="1">
                  <c:v>Q2</c:v>
                </c:pt>
                <c:pt idx="2">
                  <c:v>Q3</c:v>
                </c:pt>
                <c:pt idx="3">
                  <c:v>Q4</c:v>
                </c:pt>
                <c:pt idx="4">
                  <c:v>OT</c:v>
                </c:pt>
              </c:strCache>
            </c:strRef>
          </c:cat>
          <c:val>
            <c:numRef>
              <c:f>Sheet1!$B$2:$B$6</c:f>
              <c:numCache>
                <c:formatCode>General</c:formatCode>
                <c:ptCount val="5"/>
                <c:pt idx="0">
                  <c:v>17</c:v>
                </c:pt>
                <c:pt idx="1">
                  <c:v>26</c:v>
                </c:pt>
                <c:pt idx="2">
                  <c:v>53</c:v>
                </c:pt>
                <c:pt idx="3">
                  <c:v>10</c:v>
                </c:pt>
                <c:pt idx="4">
                  <c:v>4</c:v>
                </c:pt>
              </c:numCache>
            </c:numRef>
          </c:val>
        </c:ser>
        <c:ser>
          <c:idx val="1"/>
          <c:order val="1"/>
          <c:tx>
            <c:strRef>
              <c:f>Sheet1!$C$1</c:f>
              <c:strCache>
                <c:ptCount val="1"/>
                <c:pt idx="0">
                  <c:v>Middle</c:v>
                </c:pt>
              </c:strCache>
            </c:strRef>
          </c:tx>
          <c:spPr>
            <a:solidFill>
              <a:srgbClr val="4F81BD"/>
            </a:solidFill>
            <a:effectLst>
              <a:outerShdw sx="100000" sy="100000" kx="0" ky="0" algn="bl" blurRad="38100" rotWithShape="1" dist="23000" dir="5400000">
                <a:srgbClr val="000000">
                  <a:alpha val="35000"/>
                </a:srgbClr>
              </a:outerShdw>
            </a:effectLst>
          </c:spPr>
          <c:cat>
            <c:strRef>
              <c:f>Sheet1!$A$2:$A$6</c:f>
              <c:strCache>
                <c:ptCount val="5"/>
                <c:pt idx="0">
                  <c:v>Q1</c:v>
                </c:pt>
                <c:pt idx="1">
                  <c:v>Q2</c:v>
                </c:pt>
                <c:pt idx="2">
                  <c:v>Q3</c:v>
                </c:pt>
                <c:pt idx="3">
                  <c:v>Q4</c:v>
                </c:pt>
                <c:pt idx="4">
                  <c:v>OT</c:v>
                </c:pt>
              </c:strCache>
            </c:strRef>
          </c:cat>
          <c:val>
            <c:numRef>
              <c:f>Sheet1!$C$2:$C$6</c:f>
              <c:numCache>
                <c:formatCode>General</c:formatCode>
                <c:ptCount val="5"/>
                <c:pt idx="0">
                  <c:v>55</c:v>
                </c:pt>
                <c:pt idx="1">
                  <c:v>40</c:v>
                </c:pt>
                <c:pt idx="2">
                  <c:v>20</c:v>
                </c:pt>
                <c:pt idx="3">
                  <c:v>30</c:v>
                </c:pt>
                <c:pt idx="4">
                  <c:v>15</c:v>
                </c:pt>
              </c:numCache>
            </c:numRef>
          </c:val>
        </c:ser>
        <c:ser>
          <c:idx val="2"/>
          <c:order val="2"/>
          <c:tx>
            <c:strRef>
              <c:f>Sheet1!$D$1</c:f>
              <c:strCache>
                <c:ptCount val="1"/>
                <c:pt idx="0">
                  <c:v>Top</c:v>
                </c:pt>
              </c:strCache>
            </c:strRef>
          </c:tx>
          <c:spPr>
            <a:solidFill>
              <a:srgbClr val="9BBB59"/>
            </a:solidFill>
            <a:effectLst>
              <a:outerShdw sx="100000" sy="100000" kx="0" ky="0" algn="bl" blurRad="38100" rotWithShape="1" dist="23000" dir="5400000">
                <a:srgbClr val="000000">
                  <a:alpha val="35000"/>
                </a:srgbClr>
              </a:outerShdw>
            </a:effectLst>
          </c:spPr>
          <c:cat>
            <c:strRef>
              <c:f>Sheet1!$A$2:$A$6</c:f>
              <c:strCache>
                <c:ptCount val="5"/>
                <c:pt idx="0">
                  <c:v>Q1</c:v>
                </c:pt>
                <c:pt idx="1">
                  <c:v>Q2</c:v>
                </c:pt>
                <c:pt idx="2">
                  <c:v>Q3</c:v>
                </c:pt>
                <c:pt idx="3">
                  <c:v>Q4</c:v>
                </c:pt>
                <c:pt idx="4">
                  <c:v>OT</c:v>
                </c:pt>
              </c:strCache>
            </c:strRef>
          </c:cat>
          <c:val>
            <c:numRef>
              <c:f>Sheet1!$D$2:$D$6</c:f>
              <c:numCache>
                <c:formatCode>General</c:formatCode>
                <c:ptCount val="5"/>
                <c:pt idx="0">
                  <c:v>10</c:v>
                </c:pt>
                <c:pt idx="1">
                  <c:v>22</c:v>
                </c:pt>
                <c:pt idx="2">
                  <c:v>25</c:v>
                </c:pt>
                <c:pt idx="3">
                  <c:v>35</c:v>
                </c:pt>
                <c:pt idx="4">
                  <c:v>70</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gapWidth val="50"/>
        <c:overlap val="100"/>
        <c:axId val="2094734554"/>
        <c:axId val="2094734552"/>
      </c:barChart>
      <c:barChart>
        <c:barDir val="bar"/>
        <c:grouping val="standard"/>
        <c:varyColors val="0"/>
        <c:ser>
          <c:idx val="3"/>
          <c:order val="3"/>
          <c:tx>
            <c:strRef>
              <c:f>Sheet1!$E$1</c:f>
              <c:strCache>
                <c:ptCount val="1"/>
                <c:pt idx="0">
                  <c:v>Current</c:v>
                </c:pt>
              </c:strCache>
            </c:strRef>
          </c:tx>
          <c:spPr>
            <a:solidFill>
              <a:srgbClr val="C0504D"/>
            </a:solidFill>
            <a:effectLst>
              <a:outerShdw sx="100000" sy="100000" kx="0" ky="0" algn="bl" blurRad="38100" rotWithShape="1" dist="23000" dir="5400000">
                <a:srgbClr val="000000">
                  <a:alpha val="35000"/>
                </a:srgbClr>
              </a:outerShdw>
            </a:effectLst>
          </c:spPr>
          <c:cat>
            <c:strRef>
              <c:f>Sheet1!$A$2:$A$6</c:f>
              <c:strCache>
                <c:ptCount val="5"/>
                <c:pt idx="0">
                  <c:v>Q1</c:v>
                </c:pt>
                <c:pt idx="1">
                  <c:v>Q2</c:v>
                </c:pt>
                <c:pt idx="2">
                  <c:v>Q3</c:v>
                </c:pt>
                <c:pt idx="3">
                  <c:v>Q4</c:v>
                </c:pt>
                <c:pt idx="4">
                  <c:v>OT</c:v>
                </c:pt>
              </c:strCache>
            </c:strRef>
          </c:cat>
          <c:val>
            <c:numRef>
              <c:f>Sheet1!$E$2:$E$6</c:f>
              <c:numCache>
                <c:formatCode>General</c:formatCode>
                <c:ptCount val="5"/>
                <c:pt idx="0">
                  <c:v>5</c:v>
                </c:pt>
                <c:pt idx="1">
                  <c:v>3</c:v>
                </c:pt>
                <c:pt idx="2">
                  <c:v>2</c:v>
                </c:pt>
                <c:pt idx="3">
                  <c:v>4</c:v>
                </c:pt>
                <c:pt idx="4">
                  <c:v>7</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gapWidth val="50"/>
        <c:overlap val="0"/>
        <c:axId val="2094734555"/>
        <c:axId val="2094734553"/>
      </c:bar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400" b="0" i="0" u="none" strike="noStrike">
                <a:solidFill>
                  <a:srgbClr val="999999"/>
                </a:solidFill>
                <a:latin typeface="Arial"/>
              </a:defRPr>
            </a:pPr>
            <a:endParaRPr lang="en-US"/>
          </a:p>
        </c:txPr>
        <c:crossAx val="2094734552"/>
        <c:crosses val="autoZero"/>
        <c:auto val="1"/>
        <c:lblAlgn val="ctr"/>
        <c:noMultiLvlLbl val="1"/>
      </c:catAx>
      <c:catAx>
        <c:axId val="2094734555"/>
        <c:scaling>
          <c:orientation val="minMax"/>
        </c:scaling>
        <c:delete val="1"/>
        <c:axPos val="b"/>
        <c:numFmt formatCode="General" sourceLinked="0"/>
        <c:majorTickMark val="out"/>
        <c:minorTickMark val="none"/>
        <c:tickLblPos val="low"/>
        <c:spPr>
          <a:ln w="12700" cap="flat">
            <a:solidFill>
              <a:srgbClr val="888888"/>
            </a:solidFill>
            <a:prstDash val="solid"/>
            <a:round/>
          </a:ln>
        </c:spPr>
        <c:txPr>
          <a:bodyPr/>
          <a:lstStyle/>
          <a:p>
            <a:pPr>
              <a:defRPr sz="1400" b="0" i="0" u="none" strike="noStrike">
                <a:solidFill>
                  <a:srgbClr val="999999"/>
                </a:solidFill>
                <a:latin typeface="Arial"/>
              </a:defRPr>
            </a:pPr>
            <a:endParaRPr lang="en-US"/>
          </a:p>
        </c:txPr>
        <c:crossAx val="2094734552"/>
        <c:crosses val="autoZero"/>
        <c:auto val="1"/>
        <c:lblAlgn val="ctr"/>
        <c:noMultiLvlLbl val="1"/>
      </c:catAx>
      <c:valAx>
        <c:axId val="2094734552"/>
        <c:scaling>
          <c:orientation val="minMax"/>
          <c:max val="100"/>
        </c:scaling>
        <c:delete val="0"/>
        <c:axPos val="l"/>
        <c:majorGridlines>
          <c:spPr>
            <a:ln w="12700" cap="flat">
              <a:solidFill>
                <a:srgbClr val="888888"/>
              </a:solidFill>
              <a:prstDash val="solid"/>
              <a:round/>
            </a:ln>
          </c:spPr>
        </c:majorGridlines>
        <c:title>
          <c:tx>
            <c:rich>
              <a:bodyPr/>
              <a:lstStyle/>
              <a:p>
                <a:pPr>
                  <a:defRPr b="0" i="0" u="none" strike="noStrike">
                    <a:solidFill>
                      <a:srgbClr val="000000"/>
                    </a:solidFill>
                    <a:latin typeface="Arial"/>
                  </a:defRPr>
                </a:pPr>
                <a:r>
                  <a:rPr b="0" i="0" u="none" strike="noStrike">
                    <a:solidFill>
                      <a:srgbClr val="000000"/>
                    </a:solidFill>
                    <a:latin typeface="Arial"/>
                  </a:rPr>
                  <a:t>Primary Value Axis</a:t>
                </a:r>
              </a:p>
            </c:rich>
          </c:tx>
          <c:layout/>
          <c:overlay val="0"/>
        </c:title>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majorUnit val="20"/>
      </c:valAx>
      <c:valAx>
        <c:axId val="2094734553"/>
        <c:scaling>
          <c:orientation val="minMax"/>
          <c:max val="10"/>
          <c:min val="1"/>
        </c:scaling>
        <c:delete val="0"/>
        <c:axPos val="r"/>
        <c:title>
          <c:tx>
            <c:rich>
              <a:bodyPr/>
              <a:lstStyle/>
              <a:p>
                <a:pPr>
                  <a:defRPr b="0" i="0" u="none" strike="noStrike">
                    <a:solidFill>
                      <a:srgbClr val="000000"/>
                    </a:solidFill>
                    <a:latin typeface="Arial"/>
                  </a:defRPr>
                </a:pPr>
                <a:r>
                  <a:rPr b="0" i="0" u="none" strike="noStrike">
                    <a:solidFill>
                      <a:srgbClr val="000000"/>
                    </a:solidFill>
                    <a:latin typeface="Arial"/>
                  </a:rPr>
                  <a:t>Secondary Value Axis</a:t>
                </a:r>
              </a:p>
            </c:rich>
          </c:tx>
          <c:layout/>
          <c:overlay val="0"/>
        </c:title>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5"/>
        <c:crosses val="max"/>
        <c:crossBetween val="between"/>
        <c:majorUnit val="1"/>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c:date1904 val="0"/>
  <c:chart>
    <c:plotArea>
      <c:layout/>
      <c:barChart>
        <c:barDir val="col"/>
        <c:grouping val="stacked"/>
        <c:varyColors val="0"/>
        <c:ser>
          <c:idx val="0"/>
          <c:order val="0"/>
          <c:tx>
            <c:strRef>
              <c:f>Sheet1!$B$1</c:f>
              <c:strCache>
                <c:ptCount val="1"/>
                <c:pt idx="0">
                  <c:v>Bottom</c:v>
                </c:pt>
              </c:strCache>
            </c:strRef>
          </c:tx>
          <c:spPr>
            <a:solidFill>
              <a:srgbClr val="C0504D"/>
            </a:solidFill>
            <a:effectLst>
              <a:outerShdw sx="100000" sy="100000" kx="0" ky="0" algn="bl" blurRad="38100" rotWithShape="1" dist="23000" dir="5400000">
                <a:srgbClr val="000000">
                  <a:alpha val="35000"/>
                </a:srgbClr>
              </a:outerShdw>
            </a:effectLst>
          </c:spPr>
          <c:cat>
            <c:strRef>
              <c:f>Sheet1!$A$2:$A$6</c:f>
              <c:strCache>
                <c:ptCount val="5"/>
                <c:pt idx="0">
                  <c:v>Q1</c:v>
                </c:pt>
                <c:pt idx="1">
                  <c:v>Q2</c:v>
                </c:pt>
                <c:pt idx="2">
                  <c:v>Q3</c:v>
                </c:pt>
                <c:pt idx="3">
                  <c:v>Q4</c:v>
                </c:pt>
                <c:pt idx="4">
                  <c:v>OT</c:v>
                </c:pt>
              </c:strCache>
            </c:strRef>
          </c:cat>
          <c:val>
            <c:numRef>
              <c:f>Sheet1!$B$2:$B$6</c:f>
              <c:numCache>
                <c:formatCode>General</c:formatCode>
                <c:ptCount val="5"/>
                <c:pt idx="0">
                  <c:v>17</c:v>
                </c:pt>
                <c:pt idx="1">
                  <c:v>26</c:v>
                </c:pt>
                <c:pt idx="2">
                  <c:v>53</c:v>
                </c:pt>
                <c:pt idx="3">
                  <c:v>10</c:v>
                </c:pt>
                <c:pt idx="4">
                  <c:v>4</c:v>
                </c:pt>
              </c:numCache>
            </c:numRef>
          </c:val>
        </c:ser>
        <c:ser>
          <c:idx val="1"/>
          <c:order val="1"/>
          <c:tx>
            <c:strRef>
              <c:f>Sheet1!$C$1</c:f>
              <c:strCache>
                <c:ptCount val="1"/>
                <c:pt idx="0">
                  <c:v>Middle</c:v>
                </c:pt>
              </c:strCache>
            </c:strRef>
          </c:tx>
          <c:spPr>
            <a:solidFill>
              <a:srgbClr val="4F81BD"/>
            </a:solidFill>
            <a:effectLst>
              <a:outerShdw sx="100000" sy="100000" kx="0" ky="0" algn="bl" blurRad="38100" rotWithShape="1" dist="23000" dir="5400000">
                <a:srgbClr val="000000">
                  <a:alpha val="35000"/>
                </a:srgbClr>
              </a:outerShdw>
            </a:effectLst>
          </c:spPr>
          <c:cat>
            <c:strRef>
              <c:f>Sheet1!$A$2:$A$6</c:f>
              <c:strCache>
                <c:ptCount val="5"/>
                <c:pt idx="0">
                  <c:v>Q1</c:v>
                </c:pt>
                <c:pt idx="1">
                  <c:v>Q2</c:v>
                </c:pt>
                <c:pt idx="2">
                  <c:v>Q3</c:v>
                </c:pt>
                <c:pt idx="3">
                  <c:v>Q4</c:v>
                </c:pt>
                <c:pt idx="4">
                  <c:v>OT</c:v>
                </c:pt>
              </c:strCache>
            </c:strRef>
          </c:cat>
          <c:val>
            <c:numRef>
              <c:f>Sheet1!$C$2:$C$6</c:f>
              <c:numCache>
                <c:formatCode>General</c:formatCode>
                <c:ptCount val="5"/>
                <c:pt idx="0">
                  <c:v>55</c:v>
                </c:pt>
                <c:pt idx="1">
                  <c:v>40</c:v>
                </c:pt>
                <c:pt idx="2">
                  <c:v>20</c:v>
                </c:pt>
                <c:pt idx="3">
                  <c:v>30</c:v>
                </c:pt>
                <c:pt idx="4">
                  <c:v>15</c:v>
                </c:pt>
              </c:numCache>
            </c:numRef>
          </c:val>
        </c:ser>
        <c:ser>
          <c:idx val="2"/>
          <c:order val="2"/>
          <c:tx>
            <c:strRef>
              <c:f>Sheet1!$D$1</c:f>
              <c:strCache>
                <c:ptCount val="1"/>
                <c:pt idx="0">
                  <c:v>Top</c:v>
                </c:pt>
              </c:strCache>
            </c:strRef>
          </c:tx>
          <c:spPr>
            <a:solidFill>
              <a:srgbClr val="9BBB59"/>
            </a:solidFill>
            <a:effectLst>
              <a:outerShdw sx="100000" sy="100000" kx="0" ky="0" algn="bl" blurRad="38100" rotWithShape="1" dist="23000" dir="5400000">
                <a:srgbClr val="000000">
                  <a:alpha val="35000"/>
                </a:srgbClr>
              </a:outerShdw>
            </a:effectLst>
          </c:spPr>
          <c:cat>
            <c:strRef>
              <c:f>Sheet1!$A$2:$A$6</c:f>
              <c:strCache>
                <c:ptCount val="5"/>
                <c:pt idx="0">
                  <c:v>Q1</c:v>
                </c:pt>
                <c:pt idx="1">
                  <c:v>Q2</c:v>
                </c:pt>
                <c:pt idx="2">
                  <c:v>Q3</c:v>
                </c:pt>
                <c:pt idx="3">
                  <c:v>Q4</c:v>
                </c:pt>
                <c:pt idx="4">
                  <c:v>OT</c:v>
                </c:pt>
              </c:strCache>
            </c:strRef>
          </c:cat>
          <c:val>
            <c:numRef>
              <c:f>Sheet1!$D$2:$D$6</c:f>
              <c:numCache>
                <c:formatCode>General</c:formatCode>
                <c:ptCount val="5"/>
                <c:pt idx="0">
                  <c:v>10</c:v>
                </c:pt>
                <c:pt idx="1">
                  <c:v>22</c:v>
                </c:pt>
                <c:pt idx="2">
                  <c:v>25</c:v>
                </c:pt>
                <c:pt idx="3">
                  <c:v>35</c:v>
                </c:pt>
                <c:pt idx="4">
                  <c:v>70</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gapWidth val="50"/>
        <c:overlap val="100"/>
        <c:axId val="2094734554"/>
        <c:axId val="2094734552"/>
      </c:barChart>
      <c:lineChart>
        <c:varyColors val="0"/>
        <c:ser>
          <c:idx val="3"/>
          <c:order val="3"/>
          <c:tx>
            <c:strRef>
              <c:f>Sheet1!$E$1</c:f>
              <c:strCache>
                <c:ptCount val="1"/>
                <c:pt idx="0">
                  <c:v>Current</c:v>
                </c:pt>
              </c:strCache>
            </c:strRef>
          </c:tx>
          <c:spPr>
            <a:solidFill>
              <a:srgbClr val="FFFF00"/>
            </a:solidFill>
            <a:ln>
              <a:noFill/>
            </a:ln>
            <a:effectLst>
              <a:outerShdw sx="100000" sy="100000" kx="0" ky="0" algn="bl" blurRad="38100" rotWithShape="1" dist="23000" dir="5400000">
                <a:srgbClr val="000000">
                  <a:alpha val="35000"/>
                </a:srgbClr>
              </a:outerShdw>
            </a:effectLst>
          </c:spPr>
          <c:marker>
            <c:symbol val="circle"/>
            <c:size val="20"/>
            <c:spPr>
              <a:solidFill>
                <a:srgbClr val="FFFF00"/>
              </a:solidFill>
              <a:ln w="25400" cap="flat">
                <a:solidFill>
                  <a:srgbClr val="FF0000"/>
                </a:solidFill>
                <a:prstDash val="solid"/>
                <a:round/>
              </a:ln>
              <a:effectLst/>
            </c:spPr>
          </c:marker>
          <c:dPt>
            <c:idx val="0"/>
            <c:invertIfNegative val="1"/>
            <c:bubble3D val="0"/>
            <c:spPr>
              <a:ln>
                <a:noFill/>
              </a:ln>
              <a:effectLst>
                <a:outerShdw sx="100000" sy="100000" kx="0" ky="0" algn="bl" blurRad="38100" rotWithShape="1" dist="23000" dir="5400000">
                  <a:srgbClr val="000000">
                    <a:alpha val="35000"/>
                  </a:srgbClr>
                </a:outerShdw>
              </a:effectLst>
            </c:spPr>
          </c:dPt>
          <c:dPt>
            <c:idx val="1"/>
            <c:invertIfNegative val="1"/>
            <c:bubble3D val="0"/>
            <c:spPr>
              <a:ln>
                <a:noFill/>
              </a:ln>
              <a:effectLst>
                <a:outerShdw sx="100000" sy="100000" kx="0" ky="0" algn="bl" blurRad="38100" rotWithShape="1" dist="23000" dir="5400000">
                  <a:srgbClr val="000000">
                    <a:alpha val="35000"/>
                  </a:srgbClr>
                </a:outerShdw>
              </a:effectLst>
            </c:spPr>
          </c:dPt>
          <c:dPt>
            <c:idx val="2"/>
            <c:invertIfNegative val="1"/>
            <c:bubble3D val="0"/>
            <c:spPr>
              <a:ln>
                <a:noFill/>
              </a:ln>
              <a:effectLst>
                <a:outerShdw sx="100000" sy="100000" kx="0" ky="0" algn="bl" blurRad="38100" rotWithShape="1" dist="23000" dir="5400000">
                  <a:srgbClr val="000000">
                    <a:alpha val="35000"/>
                  </a:srgbClr>
                </a:outerShdw>
              </a:effectLst>
            </c:spPr>
          </c:dPt>
          <c:dPt>
            <c:idx val="3"/>
            <c:invertIfNegative val="1"/>
            <c:bubble3D val="0"/>
            <c:spPr>
              <a:ln>
                <a:noFill/>
              </a:ln>
              <a:effectLst>
                <a:outerShdw sx="100000" sy="100000" kx="0" ky="0" algn="bl" blurRad="38100" rotWithShape="1" dist="23000" dir="5400000">
                  <a:srgbClr val="000000">
                    <a:alpha val="35000"/>
                  </a:srgbClr>
                </a:outerShdw>
              </a:effectLst>
            </c:spPr>
          </c:dPt>
          <c:dPt>
            <c:idx val="4"/>
            <c:invertIfNegative val="1"/>
            <c:bubble3D val="0"/>
            <c:spPr>
              <a:ln>
                <a:noFill/>
              </a:ln>
              <a:effectLst>
                <a:outerShdw sx="100000" sy="100000" kx="0" ky="0" algn="bl" blurRad="38100" rotWithShape="1" dist="23000" dir="5400000">
                  <a:srgbClr val="000000">
                    <a:alpha val="35000"/>
                  </a:srgbClr>
                </a:outerShdw>
              </a:effectLst>
            </c:spPr>
          </c:dPt>
          <c:cat>
            <c:strRef>
              <c:f>Sheet1!$A$2:$A$6</c:f>
              <c:strCache>
                <c:ptCount val="5"/>
                <c:pt idx="0">
                  <c:v>Q1</c:v>
                </c:pt>
                <c:pt idx="1">
                  <c:v>Q2</c:v>
                </c:pt>
                <c:pt idx="2">
                  <c:v>Q3</c:v>
                </c:pt>
                <c:pt idx="3">
                  <c:v>Q4</c:v>
                </c:pt>
                <c:pt idx="4">
                  <c:v>OT</c:v>
                </c:pt>
              </c:strCache>
            </c:strRef>
          </c:cat>
          <c:val>
            <c:numRef>
              <c:f>Sheet1!$E$2:$E$6</c:f>
              <c:numCache>
                <c:formatCode>General</c:formatCode>
                <c:ptCount val="5"/>
                <c:pt idx="0">
                  <c:v>5</c:v>
                </c:pt>
                <c:pt idx="1">
                  <c:v>3</c:v>
                </c:pt>
                <c:pt idx="2">
                  <c:v>2</c:v>
                </c:pt>
                <c:pt idx="3">
                  <c:v>4</c:v>
                </c:pt>
                <c:pt idx="4">
                  <c:v>7</c:v>
                </c:pt>
              </c:numCache>
            </c:numRef>
          </c:val>
          <c:smooth val="0"/>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val="1"/>
        <c:axId val="2094734555"/>
        <c:axId val="2094734553"/>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400" b="0" i="0" u="none" strike="noStrike">
                <a:solidFill>
                  <a:srgbClr val="999999"/>
                </a:solidFill>
                <a:latin typeface="Arial"/>
              </a:defRPr>
            </a:pPr>
            <a:endParaRPr lang="en-US"/>
          </a:p>
        </c:txPr>
        <c:crossAx val="2094734552"/>
        <c:crosses val="autoZero"/>
        <c:auto val="1"/>
        <c:lblAlgn val="ctr"/>
        <c:noMultiLvlLbl val="1"/>
      </c:catAx>
      <c:catAx>
        <c:axId val="2094734555"/>
        <c:scaling>
          <c:orientation val="minMax"/>
        </c:scaling>
        <c:delete val="1"/>
        <c:axPos val="b"/>
        <c:numFmt formatCode="General" sourceLinked="0"/>
        <c:majorTickMark val="out"/>
        <c:minorTickMark val="none"/>
        <c:tickLblPos val="low"/>
        <c:spPr>
          <a:ln w="12700" cap="flat">
            <a:solidFill>
              <a:srgbClr val="888888"/>
            </a:solidFill>
            <a:prstDash val="solid"/>
            <a:round/>
          </a:ln>
        </c:spPr>
        <c:txPr>
          <a:bodyPr/>
          <a:lstStyle/>
          <a:p>
            <a:pPr>
              <a:defRPr sz="1400" b="0" i="0" u="none" strike="noStrike">
                <a:solidFill>
                  <a:srgbClr val="999999"/>
                </a:solidFill>
                <a:latin typeface="Arial"/>
              </a:defRPr>
            </a:pPr>
            <a:endParaRPr lang="en-US"/>
          </a:p>
        </c:txPr>
        <c:crossAx val="2094734552"/>
        <c:crosses val="autoZero"/>
        <c:auto val="1"/>
        <c:lblAlgn val="ctr"/>
        <c:noMultiLvlLbl val="1"/>
      </c:catAx>
      <c:valAx>
        <c:axId val="2094734552"/>
        <c:scaling>
          <c:orientation val="minMax"/>
          <c:max val="100"/>
        </c:scaling>
        <c:delete val="0"/>
        <c:axPos val="l"/>
        <c:majorGridlines>
          <c:spPr>
            <a:ln w="12700" cap="flat">
              <a:solidFill>
                <a:srgbClr val="888888"/>
              </a:solidFill>
              <a:prstDash val="solid"/>
              <a:round/>
            </a:ln>
          </c:spPr>
        </c:majorGridlines>
        <c:title>
          <c:tx>
            <c:rich>
              <a:bodyPr/>
              <a:lstStyle/>
              <a:p>
                <a:pPr>
                  <a:defRPr b="0" i="0" u="none" strike="noStrike">
                    <a:solidFill>
                      <a:srgbClr val="000000"/>
                    </a:solidFill>
                    <a:latin typeface="Arial"/>
                  </a:defRPr>
                </a:pPr>
                <a:r>
                  <a:rPr b="0" i="0" u="none" strike="noStrike">
                    <a:solidFill>
                      <a:srgbClr val="000000"/>
                    </a:solidFill>
                    <a:latin typeface="Arial"/>
                  </a:rPr>
                  <a:t>Primary Value Axis</a:t>
                </a:r>
              </a:p>
            </c:rich>
          </c:tx>
          <c:layout/>
          <c:overlay val="0"/>
        </c:title>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majorUnit val="20"/>
      </c:valAx>
      <c:valAx>
        <c:axId val="2094734553"/>
        <c:scaling>
          <c:orientation val="minMax"/>
          <c:max val="10"/>
          <c:min val="1"/>
        </c:scaling>
        <c:delete val="0"/>
        <c:axPos val="r"/>
        <c:title>
          <c:tx>
            <c:rich>
              <a:bodyPr/>
              <a:lstStyle/>
              <a:p>
                <a:pPr>
                  <a:defRPr b="0" i="0" u="none" strike="noStrike">
                    <a:solidFill>
                      <a:srgbClr val="000000"/>
                    </a:solidFill>
                    <a:latin typeface="Arial"/>
                  </a:defRPr>
                </a:pPr>
                <a:r>
                  <a:rPr b="0" i="0" u="none" strike="noStrike">
                    <a:solidFill>
                      <a:srgbClr val="000000"/>
                    </a:solidFill>
                    <a:latin typeface="Arial"/>
                  </a:rPr>
                  <a:t>Secondary Value Axis</a:t>
                </a:r>
              </a:p>
            </c:rich>
          </c:tx>
          <c:layout/>
          <c:overlay val="0"/>
        </c:title>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5"/>
        <c:crosses val="max"/>
        <c:crossBetween val="between"/>
        <c:majorUnit val="1"/>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800" b="0" i="0" u="none" strike="noStrike">
                <a:solidFill>
                  <a:srgbClr val="000000"/>
                </a:solidFill>
                <a:latin typeface="Arial"/>
              </a:defRPr>
            </a:pPr>
            <a:r>
              <a:rPr sz="1800" b="0" i="0" u="none" strike="noStrike">
                <a:solidFill>
                  <a:srgbClr val="000000"/>
                </a:solidFill>
                <a:latin typeface="Arial"/>
              </a:rPr>
              <a:t>Chart Title</a:t>
            </a:r>
          </a:p>
        </c:rich>
      </c:tx>
      <c:layout/>
      <c:overlay val="0"/>
    </c:title>
    <c:autoTitleDeleted val="0"/>
    <c:plotArea>
      <c:layout/>
      <c:barChart>
        <c:barDir val="col"/>
        <c:grouping val="standard"/>
        <c:varyColors val="0"/>
        <c:ser>
          <c:idx val="0"/>
          <c:order val="0"/>
          <c:tx>
            <c:strRef>
              <c:f>Sheet1!$B$1</c:f>
              <c:strCache>
                <c:ptCount val="1"/>
                <c:pt idx="0">
                  <c:v>California</c:v>
                </c:pt>
              </c:strCache>
            </c:strRef>
          </c:tx>
          <c:spPr>
            <a:solidFill>
              <a:srgbClr val="0088CC">
                <a:alpha val="50000"/>
              </a:srgbClr>
            </a:solidFill>
            <a:ln w="12700" cap="flat">
              <a:solidFill>
                <a:srgbClr val="F1F1F1"/>
              </a:solidFill>
              <a:prstDash val="solid"/>
              <a:round/>
            </a:ln>
            <a:effectLst>
              <a:outerShdw sx="100000" sy="100000" kx="0" ky="0" algn="bl" blurRad="38100" rotWithShape="1" dist="23000" dir="5400000">
                <a:srgbClr val="000000">
                  <a:alpha val="35000"/>
                </a:srgbClr>
              </a:outerShdw>
            </a:effectLst>
          </c:spPr>
          <c:cat>
            <c:strRef>
              <c:f>Sheet1!$A$2:$A$6</c:f>
              <c:strCache>
                <c:ptCount val="5"/>
                <c:pt idx="0">
                  <c:v>Apartment</c:v>
                </c:pt>
                <c:pt idx="1">
                  <c:v>Townhome</c:v>
                </c:pt>
                <c:pt idx="2">
                  <c:v>Duplex</c:v>
                </c:pt>
                <c:pt idx="3">
                  <c:v>House</c:v>
                </c:pt>
                <c:pt idx="4">
                  <c:v>Big House</c:v>
                </c:pt>
              </c:strCache>
            </c:strRef>
          </c:cat>
          <c:val>
            <c:numRef>
              <c:f>Sheet1!$B$2:$B$6</c:f>
              <c:numCache>
                <c:formatCode>General</c:formatCode>
                <c:ptCount val="5"/>
                <c:pt idx="0">
                  <c:v>2000</c:v>
                </c:pt>
                <c:pt idx="1">
                  <c:v>2800</c:v>
                </c:pt>
                <c:pt idx="2">
                  <c:v>3200</c:v>
                </c:pt>
                <c:pt idx="3">
                  <c:v>4000</c:v>
                </c:pt>
                <c:pt idx="4">
                  <c:v>5000</c:v>
                </c:pt>
              </c:numCache>
            </c:numRef>
          </c:val>
        </c:ser>
        <c:ser>
          <c:idx val="1"/>
          <c:order val="1"/>
          <c:tx>
            <c:strRef>
              <c:f>Sheet1!$C$1</c:f>
              <c:strCache>
                <c:ptCount val="1"/>
                <c:pt idx="0">
                  <c:v>Texas</c:v>
                </c:pt>
              </c:strCache>
            </c:strRef>
          </c:tx>
          <c:spPr>
            <a:solidFill>
              <a:srgbClr val="99FFCC">
                <a:alpha val="50000"/>
              </a:srgbClr>
            </a:solidFill>
            <a:ln w="12700" cap="flat">
              <a:solidFill>
                <a:srgbClr val="F1F1F1"/>
              </a:solidFill>
              <a:prstDash val="solid"/>
              <a:round/>
            </a:ln>
            <a:effectLst>
              <a:outerShdw sx="100000" sy="100000" kx="0" ky="0" algn="bl" blurRad="38100" rotWithShape="1" dist="23000" dir="5400000">
                <a:srgbClr val="000000">
                  <a:alpha val="35000"/>
                </a:srgbClr>
              </a:outerShdw>
            </a:effectLst>
          </c:spPr>
          <c:cat>
            <c:strRef>
              <c:f>Sheet1!$A$2:$A$6</c:f>
              <c:strCache>
                <c:ptCount val="5"/>
                <c:pt idx="0">
                  <c:v>Apartment</c:v>
                </c:pt>
                <c:pt idx="1">
                  <c:v>Townhome</c:v>
                </c:pt>
                <c:pt idx="2">
                  <c:v>Duplex</c:v>
                </c:pt>
                <c:pt idx="3">
                  <c:v>House</c:v>
                </c:pt>
                <c:pt idx="4">
                  <c:v>Big House</c:v>
                </c:pt>
              </c:strCache>
            </c:strRef>
          </c:cat>
          <c:val>
            <c:numRef>
              <c:f>Sheet1!$C$2:$C$6</c:f>
              <c:numCache>
                <c:formatCode>General</c:formatCode>
                <c:ptCount val="5"/>
                <c:pt idx="0">
                  <c:v>1400</c:v>
                </c:pt>
                <c:pt idx="1">
                  <c:v>2000</c:v>
                </c:pt>
                <c:pt idx="2">
                  <c:v>2500</c:v>
                </c:pt>
                <c:pt idx="3">
                  <c:v>3000</c:v>
                </c:pt>
                <c:pt idx="4">
                  <c:v>3800</c:v>
                </c:pt>
              </c:numCache>
            </c:numRef>
          </c:val>
        </c:ser>
        <c:dLbls>
          <c:numFmt formatCode="#,##0" sourceLinked="0"/>
          <c:txPr>
            <a:bodyPr/>
            <a:lstStyle/>
            <a:p>
              <a:pPr>
                <a:defRPr b="0" i="0" strike="noStrike" sz="1000" u="none">
                  <a:solidFill>
                    <a:srgbClr val="FFFFFF"/>
                  </a:solidFill>
                  <a:latin typeface="Arial"/>
                </a:defRPr>
              </a:pPr>
            </a:p>
          </c:txPr>
          <c:dLblPos val="ctr"/>
          <c:showLegendKey val="0"/>
          <c:showVal val="1"/>
          <c:showCatName val="0"/>
          <c:showSerName val="0"/>
          <c:showPercent val="0"/>
          <c:showBubbleSize val="0"/>
          <c:showLeaderLines val="0"/>
        </c:dLbls>
        <c:gapWidth val="25"/>
        <c:overlap val="0"/>
        <c:axId val="2094734554"/>
        <c:axId val="2094734552"/>
      </c:bar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100" b="0" i="0" u="none" strike="noStrike">
                <a:solidFill>
                  <a:srgbClr val="0000CC"/>
                </a:solidFill>
                <a:latin typeface="Times"/>
              </a:defRPr>
            </a:pPr>
            <a:endParaRPr lang="en-US"/>
          </a:p>
        </c:txPr>
        <c:crossAx val="2094734552"/>
        <c:crosses val="autoZero"/>
        <c:auto val="1"/>
        <c:lblAlgn val="ctr"/>
        <c:noMultiLvlLbl val="1"/>
      </c:catAx>
      <c:valAx>
        <c:axId val="2094734552"/>
        <c:scaling>
          <c:orientation val="minMax"/>
          <c:max val="5000"/>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legend>
      <c:legendPos val="t"/>
      <c:layout/>
      <c:overlay val="0"/>
    </c:legend>
    <c:plotVisOnly val="1"/>
    <c:dispBlanksAs val="gap"/>
  </c:chart>
  <c:spPr>
    <a:noFill/>
    <a:ln w="12700" cap="flat">
      <a:noFill/>
      <a:miter lim="400000"/>
    </a:ln>
    <a:effectLst/>
  </c:sp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c:date1904 val="0"/>
  <c:chart>
    <c:plotArea>
      <c:layout/>
      <c:areaChart>
        <c:varyColors val="0"/>
        <c:ser>
          <c:idx val="0"/>
          <c:order val="0"/>
          <c:tx>
            <c:strRef>
              <c:f>Sheet1!$B$1</c:f>
              <c:strCache>
                <c:ptCount val="1"/>
                <c:pt idx="0">
                  <c:v>Current</c:v>
                </c:pt>
              </c:strCache>
            </c:strRef>
          </c:tx>
          <c:spPr>
            <a:solidFill>
              <a:srgbClr val="00FFFF"/>
            </a:solidFill>
            <a:effectLst>
              <a:outerShdw sx="100000" sy="100000" kx="0" ky="0" algn="bl" blurRad="38100" rotWithShape="1" dist="23000" dir="5400000">
                <a:srgbClr val="000000">
                  <a:alpha val="35000"/>
                </a:srgbClr>
              </a:outerShdw>
            </a:effectLst>
          </c:spPr>
          <c:dPt>
            <c:idx val="0"/>
            <c:invertIfNegative val="1"/>
            <c:bubble3D val="0"/>
            <c:spPr>
              <a:ln>
                <a:solidFill>
                  <a:srgbClr val="00FFFF"/>
                </a:solidFill>
              </a:ln>
              <a:effectLst>
                <a:outerShdw sx="100000" sy="100000" kx="0" ky="0" algn="bl" blurRad="38100" rotWithShape="1" dist="23000" dir="5400000">
                  <a:srgbClr val="000000">
                    <a:alpha val="35000"/>
                  </a:srgbClr>
                </a:outerShdw>
              </a:effectLst>
            </c:spPr>
          </c:dPt>
          <c:dPt>
            <c:idx val="1"/>
            <c:invertIfNegative val="1"/>
            <c:bubble3D val="0"/>
            <c:spPr>
              <a:ln>
                <a:solidFill>
                  <a:srgbClr val="00FFFF"/>
                </a:solidFill>
              </a:ln>
              <a:effectLst>
                <a:outerShdw sx="100000" sy="100000" kx="0" ky="0" algn="bl" blurRad="38100" rotWithShape="1" dist="23000" dir="5400000">
                  <a:srgbClr val="000000">
                    <a:alpha val="35000"/>
                  </a:srgbClr>
                </a:outerShdw>
              </a:effectLst>
            </c:spPr>
          </c:dPt>
          <c:dPt>
            <c:idx val="2"/>
            <c:invertIfNegative val="1"/>
            <c:bubble3D val="0"/>
            <c:spPr>
              <a:ln>
                <a:solidFill>
                  <a:srgbClr val="00FFFF"/>
                </a:solidFill>
              </a:ln>
              <a:effectLst>
                <a:outerShdw sx="100000" sy="100000" kx="0" ky="0" algn="bl" blurRad="38100" rotWithShape="1" dist="23000" dir="5400000">
                  <a:srgbClr val="000000">
                    <a:alpha val="35000"/>
                  </a:srgbClr>
                </a:outerShdw>
              </a:effectLst>
            </c:spPr>
          </c:dPt>
          <c:dPt>
            <c:idx val="3"/>
            <c:invertIfNegative val="1"/>
            <c:bubble3D val="0"/>
            <c:spPr>
              <a:ln>
                <a:solidFill>
                  <a:srgbClr val="00FFFF"/>
                </a:solidFill>
              </a:ln>
              <a:effectLst>
                <a:outerShdw sx="100000" sy="100000" kx="0" ky="0" algn="bl" blurRad="38100" rotWithShape="1" dist="23000" dir="5400000">
                  <a:srgbClr val="000000">
                    <a:alpha val="35000"/>
                  </a:srgbClr>
                </a:outerShdw>
              </a:effectLst>
            </c:spPr>
          </c:dPt>
          <c:dPt>
            <c:idx val="4"/>
            <c:invertIfNegative val="1"/>
            <c:bubble3D val="0"/>
            <c:spPr>
              <a:ln>
                <a:solidFill>
                  <a:srgbClr val="00FFFF"/>
                </a:solidFill>
              </a:ln>
              <a:effectLst>
                <a:outerShdw sx="100000" sy="100000" kx="0" ky="0" algn="bl" blurRad="38100" rotWithShape="1" dist="23000" dir="5400000">
                  <a:srgbClr val="000000">
                    <a:alpha val="35000"/>
                  </a:srgbClr>
                </a:outerShdw>
              </a:effectLst>
            </c:spPr>
          </c:dPt>
          <c:cat>
            <c:strRef>
              <c:f>Sheet1!$A$2:$A$6</c:f>
              <c:strCache>
                <c:ptCount val="5"/>
                <c:pt idx="0">
                  <c:v>April</c:v>
                </c:pt>
                <c:pt idx="1">
                  <c:v>May</c:v>
                </c:pt>
                <c:pt idx="2">
                  <c:v>June</c:v>
                </c:pt>
                <c:pt idx="3">
                  <c:v>July</c:v>
                </c:pt>
                <c:pt idx="4">
                  <c:v>August</c:v>
                </c:pt>
              </c:strCache>
            </c:strRef>
          </c:cat>
          <c:val>
            <c:numRef>
              <c:f>Sheet1!$B$2:$B$6</c:f>
              <c:numCache>
                <c:formatCode>General</c:formatCode>
                <c:ptCount val="5"/>
                <c:pt idx="0">
                  <c:v>1</c:v>
                </c:pt>
                <c:pt idx="1">
                  <c:v>4</c:v>
                </c:pt>
                <c:pt idx="2">
                  <c:v>7</c:v>
                </c:pt>
                <c:pt idx="3">
                  <c:v>2</c:v>
                </c:pt>
                <c:pt idx="4">
                  <c:v>3</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axId val="2094734555"/>
        <c:axId val="2094734553"/>
      </c:areaChart>
      <c:barChart>
        <c:barDir val="col"/>
        <c:grouping val="stacked"/>
        <c:varyColors val="0"/>
        <c:ser>
          <c:idx val="1"/>
          <c:order val="1"/>
          <c:tx>
            <c:strRef>
              <c:f>Sheet1!$C$1</c:f>
              <c:strCache>
                <c:ptCount val="1"/>
                <c:pt idx="0">
                  <c:v>Bottom</c:v>
                </c:pt>
              </c:strCache>
            </c:strRef>
          </c:tx>
          <c:spPr>
            <a:solidFill>
              <a:srgbClr val="0000FF"/>
            </a:solidFill>
            <a:effectLst>
              <a:outerShdw sx="100000" sy="100000" kx="0" ky="0" algn="bl" blurRad="38100" rotWithShape="1" dist="23000" dir="5400000">
                <a:srgbClr val="000000">
                  <a:alpha val="35000"/>
                </a:srgbClr>
              </a:outerShdw>
            </a:effectLst>
          </c:spPr>
          <c:dPt>
            <c:idx val="0"/>
            <c:invertIfNegative val="1"/>
            <c:bubble3D val="0"/>
            <c:spPr>
              <a:solidFill>
                <a:srgbClr val="0000FF"/>
              </a:solidFill>
              <a:effectLst>
                <a:outerShdw sx="100000" sy="100000" kx="0" ky="0" algn="bl" blurRad="38100" rotWithShape="1" dist="23000" dir="5400000">
                  <a:srgbClr val="000000">
                    <a:alpha val="35000"/>
                  </a:srgbClr>
                </a:outerShdw>
              </a:effectLst>
            </c:spPr>
          </c:dPt>
          <c:dPt>
            <c:idx val="1"/>
            <c:invertIfNegative val="1"/>
            <c:bubble3D val="0"/>
            <c:spPr>
              <a:solidFill>
                <a:srgbClr val="0000FF"/>
              </a:solidFill>
              <a:effectLst>
                <a:outerShdw sx="100000" sy="100000" kx="0" ky="0" algn="bl" blurRad="38100" rotWithShape="1" dist="23000" dir="5400000">
                  <a:srgbClr val="000000">
                    <a:alpha val="35000"/>
                  </a:srgbClr>
                </a:outerShdw>
              </a:effectLst>
            </c:spPr>
          </c:dPt>
          <c:dPt>
            <c:idx val="2"/>
            <c:invertIfNegative val="1"/>
            <c:bubble3D val="0"/>
            <c:spPr>
              <a:solidFill>
                <a:srgbClr val="0000FF"/>
              </a:solidFill>
              <a:effectLst>
                <a:outerShdw sx="100000" sy="100000" kx="0" ky="0" algn="bl" blurRad="38100" rotWithShape="1" dist="23000" dir="5400000">
                  <a:srgbClr val="000000">
                    <a:alpha val="35000"/>
                  </a:srgbClr>
                </a:outerShdw>
              </a:effectLst>
            </c:spPr>
          </c:dPt>
          <c:dPt>
            <c:idx val="3"/>
            <c:invertIfNegative val="1"/>
            <c:bubble3D val="0"/>
            <c:spPr>
              <a:solidFill>
                <a:srgbClr val="0000FF"/>
              </a:solidFill>
              <a:effectLst>
                <a:outerShdw sx="100000" sy="100000" kx="0" ky="0" algn="bl" blurRad="38100" rotWithShape="1" dist="23000" dir="5400000">
                  <a:srgbClr val="000000">
                    <a:alpha val="35000"/>
                  </a:srgbClr>
                </a:outerShdw>
              </a:effectLst>
            </c:spPr>
          </c:dPt>
          <c:dPt>
            <c:idx val="4"/>
            <c:invertIfNegative val="1"/>
            <c:bubble3D val="0"/>
            <c:spPr>
              <a:solidFill>
                <a:srgbClr val="0000FF"/>
              </a:solidFill>
              <a:effectLst>
                <a:outerShdw sx="100000" sy="100000" kx="0" ky="0" algn="bl" blurRad="38100" rotWithShape="1" dist="23000" dir="5400000">
                  <a:srgbClr val="000000">
                    <a:alpha val="35000"/>
                  </a:srgbClr>
                </a:outerShdw>
              </a:effectLst>
            </c:spPr>
          </c:dPt>
          <c:cat>
            <c:strRef>
              <c:f>Sheet1!$A$2:$A$6</c:f>
              <c:strCache>
                <c:ptCount val="5"/>
                <c:pt idx="0">
                  <c:v>April</c:v>
                </c:pt>
                <c:pt idx="1">
                  <c:v>May</c:v>
                </c:pt>
                <c:pt idx="2">
                  <c:v>June</c:v>
                </c:pt>
                <c:pt idx="3">
                  <c:v>July</c:v>
                </c:pt>
                <c:pt idx="4">
                  <c:v>August</c:v>
                </c:pt>
              </c:strCache>
            </c:strRef>
          </c:cat>
          <c:val>
            <c:numRef>
              <c:f>Sheet1!$C$2:$C$6</c:f>
              <c:numCache>
                <c:formatCode>General</c:formatCode>
                <c:ptCount val="5"/>
                <c:pt idx="0">
                  <c:v>17</c:v>
                </c:pt>
                <c:pt idx="1">
                  <c:v>26</c:v>
                </c:pt>
                <c:pt idx="2">
                  <c:v>53</c:v>
                </c:pt>
                <c:pt idx="3">
                  <c:v>10</c:v>
                </c:pt>
                <c:pt idx="4">
                  <c:v>4</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gapWidth val="150"/>
        <c:overlap val="100"/>
        <c:axId val="2094734554"/>
        <c:axId val="2094734552"/>
      </c:barChart>
      <c:lineChart>
        <c:varyColors val="0"/>
        <c:ser>
          <c:idx val="2"/>
          <c:order val="2"/>
          <c:tx>
            <c:strRef>
              <c:f>Sheet1!$D$1</c:f>
              <c:strCache>
                <c:ptCount val="1"/>
                <c:pt idx="0">
                  <c:v>Current</c:v>
                </c:pt>
              </c:strCache>
            </c:strRef>
          </c:tx>
          <c:spPr>
            <a:solidFill>
              <a:srgbClr val="C0504D"/>
            </a:solidFill>
            <a:ln w="25400" cap="flat">
              <a:solidFill>
                <a:srgbClr val="C0504D"/>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9BBB59"/>
              </a:solidFill>
              <a:ln w="9525" cap="flat">
                <a:solidFill>
                  <a:srgbClr val="C0504D"/>
                </a:solidFill>
                <a:prstDash val="solid"/>
                <a:round/>
              </a:ln>
              <a:effectLst/>
            </c:spPr>
          </c:marker>
          <c:cat>
            <c:strRef>
              <c:f>Sheet1!$A$2:$A$6</c:f>
              <c:strCache>
                <c:ptCount val="5"/>
                <c:pt idx="0">
                  <c:v>April</c:v>
                </c:pt>
                <c:pt idx="1">
                  <c:v>May</c:v>
                </c:pt>
                <c:pt idx="2">
                  <c:v>June</c:v>
                </c:pt>
                <c:pt idx="3">
                  <c:v>July</c:v>
                </c:pt>
                <c:pt idx="4">
                  <c:v>August</c:v>
                </c:pt>
              </c:strCache>
            </c:strRef>
          </c:cat>
          <c:val>
            <c:numRef>
              <c:f>Sheet1!$D$2:$D$6</c:f>
              <c:numCache>
                <c:formatCode>General</c:formatCode>
                <c:ptCount val="5"/>
                <c:pt idx="0">
                  <c:v>5</c:v>
                </c:pt>
                <c:pt idx="1">
                  <c:v>3</c:v>
                </c:pt>
                <c:pt idx="2">
                  <c:v>2</c:v>
                </c:pt>
                <c:pt idx="3">
                  <c:v>4</c:v>
                </c:pt>
                <c:pt idx="4">
                  <c:v>7</c:v>
                </c:pt>
              </c:numCache>
            </c:numRef>
          </c:val>
          <c:smooth val="0"/>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val="1"/>
        <c:axId val="2094734555"/>
        <c:axId val="2094734553"/>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666666"/>
                </a:solidFill>
                <a:latin typeface="Arial"/>
              </a:defRPr>
            </a:pPr>
            <a:endParaRPr lang="en-US"/>
          </a:p>
        </c:txPr>
        <c:crossAx val="2094734552"/>
        <c:crosses val="autoZero"/>
        <c:auto val="1"/>
        <c:lblAlgn val="ctr"/>
        <c:noMultiLvlLbl val="1"/>
      </c:catAx>
      <c:catAx>
        <c:axId val="2094734555"/>
        <c:scaling>
          <c:orientation val="minMax"/>
        </c:scaling>
        <c:delete val="1"/>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666666"/>
                </a:solidFill>
                <a:latin typeface="Arial"/>
              </a:defRPr>
            </a:pPr>
            <a:endParaRPr lang="en-US"/>
          </a:p>
        </c:txPr>
        <c:crossAx val="2094734552"/>
        <c:crosses val="autoZero"/>
        <c:auto val="1"/>
        <c:lblAlgn val="ctr"/>
        <c:noMultiLvlLbl val="1"/>
      </c:catAx>
      <c:valAx>
        <c:axId val="2094734552"/>
        <c:scaling>
          <c:orientation val="minMax"/>
          <c:max val="100"/>
        </c:scaling>
        <c:delete val="0"/>
        <c:axPos val="l"/>
        <c:majorGridlines>
          <c:spPr>
            <a:ln w="12700" cap="flat">
              <a:solidFill>
                <a:srgbClr val="888888"/>
              </a:solidFill>
              <a:prstDash val="solid"/>
              <a:round/>
            </a:ln>
          </c:spPr>
        </c:majorGridlines>
        <c:title>
          <c:tx>
            <c:rich>
              <a:bodyPr/>
              <a:lstStyle/>
              <a:p>
                <a:pPr>
                  <a:defRPr b="0" i="0" u="none" strike="noStrike">
                    <a:solidFill>
                      <a:srgbClr val="000000"/>
                    </a:solidFill>
                    <a:latin typeface="Arial"/>
                  </a:defRPr>
                </a:pPr>
                <a:r>
                  <a:rPr b="0" i="0" u="none" strike="noStrike">
                    <a:solidFill>
                      <a:srgbClr val="000000"/>
                    </a:solidFill>
                    <a:latin typeface="Arial"/>
                  </a:rPr>
                  <a:t>Primary Value Axis</a:t>
                </a:r>
              </a:p>
            </c:rich>
          </c:tx>
          <c:layout/>
          <c:overlay val="0"/>
        </c:title>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midCat"/>
        <c:majorUnit val="10"/>
      </c:valAx>
      <c:valAx>
        <c:axId val="2094734553"/>
        <c:scaling>
          <c:orientation val="minMax"/>
          <c:max val="100"/>
        </c:scaling>
        <c:delete val="0"/>
        <c:axPos val="r"/>
        <c:title>
          <c:tx>
            <c:rich>
              <a:bodyPr/>
              <a:lstStyle/>
              <a:p>
                <a:pPr>
                  <a:defRPr b="0" i="0" u="none" strike="noStrike">
                    <a:solidFill>
                      <a:srgbClr val="000000"/>
                    </a:solidFill>
                    <a:latin typeface="Arial"/>
                  </a:defRPr>
                </a:pPr>
                <a:r>
                  <a:rPr b="0" i="0" u="none" strike="noStrike">
                    <a:solidFill>
                      <a:srgbClr val="000000"/>
                    </a:solidFill>
                    <a:latin typeface="Arial"/>
                  </a:rPr>
                  <a:t>Secondary Value Axis</a:t>
                </a:r>
              </a:p>
            </c:rich>
          </c:tx>
          <c:layout/>
          <c:overlay val="0"/>
        </c:title>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5"/>
        <c:crosses val="max"/>
        <c:crossBetween val="midCat"/>
        <c:majorUnit val="10"/>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c:date1904 val="0"/>
  <c:chart>
    <c:plotArea>
      <c:layout/>
      <c:barChart>
        <c:barDir val="col"/>
        <c:grouping val="stacked"/>
        <c:varyColors val="0"/>
        <c:ser>
          <c:idx val="0"/>
          <c:order val="0"/>
          <c:tx>
            <c:strRef>
              <c:f>Sheet1!$B$1</c:f>
              <c:strCache>
                <c:ptCount val="1"/>
                <c:pt idx="0">
                  <c:v>Bottom</c:v>
                </c:pt>
              </c:strCache>
            </c:strRef>
          </c:tx>
          <c:spPr>
            <a:solidFill>
              <a:srgbClr val="C0504D"/>
            </a:solidFill>
            <a:effectLst>
              <a:outerShdw sx="100000" sy="100000" kx="0" ky="0" algn="bl" blurRad="38100" rotWithShape="1" dist="23000" dir="5400000">
                <a:srgbClr val="000000">
                  <a:alpha val="35000"/>
                </a:srgbClr>
              </a:outerShdw>
            </a:effectLst>
          </c:spPr>
          <c:cat>
            <c:strRef>
              <c:f>Sheet1!$A$2:$A$6</c:f>
              <c:strCache>
                <c:ptCount val="5"/>
                <c:pt idx="0">
                  <c:v>Mon</c:v>
                </c:pt>
                <c:pt idx="1">
                  <c:v>Tue</c:v>
                </c:pt>
                <c:pt idx="2">
                  <c:v>Wed</c:v>
                </c:pt>
                <c:pt idx="3">
                  <c:v>Thu</c:v>
                </c:pt>
                <c:pt idx="4">
                  <c:v>Fri</c:v>
                </c:pt>
              </c:strCache>
            </c:strRef>
          </c:cat>
          <c:val>
            <c:numRef>
              <c:f>Sheet1!$B$2:$B$6</c:f>
              <c:numCache>
                <c:formatCode>General</c:formatCode>
                <c:ptCount val="5"/>
                <c:pt idx="0">
                  <c:v>17</c:v>
                </c:pt>
                <c:pt idx="1">
                  <c:v>26</c:v>
                </c:pt>
                <c:pt idx="2">
                  <c:v>53</c:v>
                </c:pt>
                <c:pt idx="3">
                  <c:v>10</c:v>
                </c:pt>
                <c:pt idx="4">
                  <c:v>4</c:v>
                </c:pt>
              </c:numCache>
            </c:numRef>
          </c:val>
        </c:ser>
        <c:ser>
          <c:idx val="1"/>
          <c:order val="1"/>
          <c:tx>
            <c:strRef>
              <c:f>Sheet1!$C$1</c:f>
              <c:strCache>
                <c:ptCount val="1"/>
                <c:pt idx="0">
                  <c:v>Middle</c:v>
                </c:pt>
              </c:strCache>
            </c:strRef>
          </c:tx>
          <c:spPr>
            <a:solidFill>
              <a:srgbClr val="4F81BD"/>
            </a:solidFill>
            <a:effectLst>
              <a:outerShdw sx="100000" sy="100000" kx="0" ky="0" algn="bl" blurRad="38100" rotWithShape="1" dist="23000" dir="5400000">
                <a:srgbClr val="000000">
                  <a:alpha val="35000"/>
                </a:srgbClr>
              </a:outerShdw>
            </a:effectLst>
          </c:spPr>
          <c:cat>
            <c:strRef>
              <c:f>Sheet1!$A$2:$A$6</c:f>
              <c:strCache>
                <c:ptCount val="5"/>
                <c:pt idx="0">
                  <c:v>Mon</c:v>
                </c:pt>
                <c:pt idx="1">
                  <c:v>Tue</c:v>
                </c:pt>
                <c:pt idx="2">
                  <c:v>Wed</c:v>
                </c:pt>
                <c:pt idx="3">
                  <c:v>Thu</c:v>
                </c:pt>
                <c:pt idx="4">
                  <c:v>Fri</c:v>
                </c:pt>
              </c:strCache>
            </c:strRef>
          </c:cat>
          <c:val>
            <c:numRef>
              <c:f>Sheet1!$C$2:$C$6</c:f>
              <c:numCache>
                <c:formatCode>General</c:formatCode>
                <c:ptCount val="5"/>
                <c:pt idx="0">
                  <c:v>55</c:v>
                </c:pt>
                <c:pt idx="1">
                  <c:v>40</c:v>
                </c:pt>
                <c:pt idx="2">
                  <c:v>20</c:v>
                </c:pt>
                <c:pt idx="3">
                  <c:v>30</c:v>
                </c:pt>
                <c:pt idx="4">
                  <c:v>15</c:v>
                </c:pt>
              </c:numCache>
            </c:numRef>
          </c:val>
        </c:ser>
        <c:ser>
          <c:idx val="2"/>
          <c:order val="2"/>
          <c:tx>
            <c:strRef>
              <c:f>Sheet1!$D$1</c:f>
              <c:strCache>
                <c:ptCount val="1"/>
                <c:pt idx="0">
                  <c:v>Top</c:v>
                </c:pt>
              </c:strCache>
            </c:strRef>
          </c:tx>
          <c:spPr>
            <a:solidFill>
              <a:srgbClr val="9BBB59"/>
            </a:solidFill>
            <a:effectLst>
              <a:outerShdw sx="100000" sy="100000" kx="0" ky="0" algn="bl" blurRad="38100" rotWithShape="1" dist="23000" dir="5400000">
                <a:srgbClr val="000000">
                  <a:alpha val="35000"/>
                </a:srgbClr>
              </a:outerShdw>
            </a:effectLst>
          </c:spPr>
          <c:cat>
            <c:strRef>
              <c:f>Sheet1!$A$2:$A$6</c:f>
              <c:strCache>
                <c:ptCount val="5"/>
                <c:pt idx="0">
                  <c:v>Mon</c:v>
                </c:pt>
                <c:pt idx="1">
                  <c:v>Tue</c:v>
                </c:pt>
                <c:pt idx="2">
                  <c:v>Wed</c:v>
                </c:pt>
                <c:pt idx="3">
                  <c:v>Thu</c:v>
                </c:pt>
                <c:pt idx="4">
                  <c:v>Fri</c:v>
                </c:pt>
              </c:strCache>
            </c:strRef>
          </c:cat>
          <c:val>
            <c:numRef>
              <c:f>Sheet1!$D$2:$D$6</c:f>
              <c:numCache>
                <c:formatCode>General</c:formatCode>
                <c:ptCount val="5"/>
                <c:pt idx="0">
                  <c:v>10</c:v>
                </c:pt>
                <c:pt idx="1">
                  <c:v>22</c:v>
                </c:pt>
                <c:pt idx="2">
                  <c:v>25</c:v>
                </c:pt>
                <c:pt idx="3">
                  <c:v>35</c:v>
                </c:pt>
                <c:pt idx="4">
                  <c:v>70</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gapWidth val="50"/>
        <c:overlap val="100"/>
        <c:axId val="2094734554"/>
        <c:axId val="2094734552"/>
      </c:barChart>
      <c:lineChart>
        <c:varyColors val="0"/>
        <c:ser>
          <c:idx val="3"/>
          <c:order val="3"/>
          <c:tx>
            <c:strRef>
              <c:f>Sheet1!$E$1</c:f>
              <c:strCache>
                <c:ptCount val="1"/>
                <c:pt idx="0">
                  <c:v>Current</c:v>
                </c:pt>
              </c:strCache>
            </c:strRef>
          </c:tx>
          <c:spPr>
            <a:solidFill>
              <a:srgbClr val="C0504D"/>
            </a:solidFill>
            <a:ln w="25400" cap="flat">
              <a:solidFill>
                <a:srgbClr val="C0504D"/>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8064A2"/>
              </a:solidFill>
              <a:ln w="9525" cap="flat">
                <a:solidFill>
                  <a:srgbClr val="C0504D"/>
                </a:solidFill>
                <a:prstDash val="solid"/>
                <a:round/>
              </a:ln>
              <a:effectLst/>
            </c:spPr>
          </c:marker>
          <c:cat>
            <c:strRef>
              <c:f>Sheet1!$A$2:$A$6</c:f>
              <c:strCache>
                <c:ptCount val="5"/>
                <c:pt idx="0">
                  <c:v>Mon</c:v>
                </c:pt>
                <c:pt idx="1">
                  <c:v>Tue</c:v>
                </c:pt>
                <c:pt idx="2">
                  <c:v>Wed</c:v>
                </c:pt>
                <c:pt idx="3">
                  <c:v>Thu</c:v>
                </c:pt>
                <c:pt idx="4">
                  <c:v>Fri</c:v>
                </c:pt>
              </c:strCache>
            </c:strRef>
          </c:cat>
          <c:val>
            <c:numRef>
              <c:f>Sheet1!$E$2:$E$6</c:f>
              <c:numCache>
                <c:formatCode>General</c:formatCode>
                <c:ptCount val="5"/>
                <c:pt idx="0">
                  <c:v>25</c:v>
                </c:pt>
                <c:pt idx="1">
                  <c:v>35</c:v>
                </c:pt>
                <c:pt idx="2">
                  <c:v>55</c:v>
                </c:pt>
                <c:pt idx="3">
                  <c:v>10</c:v>
                </c:pt>
                <c:pt idx="4">
                  <c:v>5</c:v>
                </c:pt>
              </c:numCache>
            </c:numRef>
          </c:val>
          <c:smooth val="0"/>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val="1"/>
        <c:axId val="2094734554"/>
        <c:axId val="2094734552"/>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CC"/>
                </a:solidFill>
                <a:latin typeface="Arial"/>
              </a:defRPr>
            </a:pPr>
            <a:endParaRPr lang="en-US"/>
          </a:p>
        </c:txPr>
        <c:crossAx val="2094734552"/>
        <c:crosses val="autoZero"/>
        <c:auto val="1"/>
        <c:lblAlgn val="ctr"/>
        <c:noMultiLvlLbl val="1"/>
      </c:catAx>
      <c:valAx>
        <c:axId val="2094734552"/>
        <c:scaling>
          <c:orientation val="minMax"/>
          <c:max val="100"/>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majorUnit val="10"/>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800" b="0" i="0" u="none" strike="noStrike">
                <a:solidFill>
                  <a:srgbClr val="000000"/>
                </a:solidFill>
                <a:latin typeface="Arial"/>
              </a:defRPr>
            </a:pPr>
            <a:r>
              <a:rPr sz="1800" b="0" i="0" u="none" strike="noStrike">
                <a:solidFill>
                  <a:srgbClr val="000000"/>
                </a:solidFill>
                <a:latin typeface="Arial"/>
              </a:rPr>
              <a:t>Large blue shadow</a:t>
            </a:r>
          </a:p>
        </c:rich>
      </c:tx>
      <c:layout/>
      <c:overlay val="0"/>
    </c:title>
    <c:autoTitleDeleted val="0"/>
    <c:plotArea>
      <c:layout/>
      <c:barChart>
        <c:barDir val="bar"/>
        <c:grouping val="standard"/>
        <c:varyColors val="0"/>
        <c:ser>
          <c:idx val="0"/>
          <c:order val="0"/>
          <c:tx>
            <c:strRef>
              <c:f>Sheet1!$B$1</c:f>
              <c:strCache>
                <c:ptCount val="1"/>
                <c:pt idx="0">
                  <c:v>Texas</c:v>
                </c:pt>
              </c:strCache>
            </c:strRef>
          </c:tx>
          <c:spPr>
            <a:solidFill>
              <a:srgbClr val="C0504D"/>
            </a:solidFill>
            <a:effectLst>
              <a:outerShdw sx="100000" sy="100000" kx="0" ky="0" algn="bl" blurRad="127000" rotWithShape="1" dist="63500" dir="2700000">
                <a:srgbClr val="0059B1">
                  <a:alpha val="100000"/>
                </a:srgbClr>
              </a:outerShdw>
            </a:effectLst>
          </c:spPr>
          <c:cat>
            <c:strRef>
              <c:f>Sheet1!$A$2:$A$6</c:f>
              <c:strCache>
                <c:ptCount val="5"/>
                <c:pt idx="0">
                  <c:v>Apartment</c:v>
                </c:pt>
                <c:pt idx="1">
                  <c:v>Townhome</c:v>
                </c:pt>
                <c:pt idx="2">
                  <c:v>Duplex</c:v>
                </c:pt>
                <c:pt idx="3">
                  <c:v>House</c:v>
                </c:pt>
                <c:pt idx="4">
                  <c:v>Big House</c:v>
                </c:pt>
              </c:strCache>
            </c:strRef>
          </c:cat>
          <c:val>
            <c:numRef>
              <c:f>Sheet1!$B$2:$B$6</c:f>
              <c:numCache>
                <c:formatCode>General</c:formatCode>
                <c:ptCount val="5"/>
                <c:pt idx="0">
                  <c:v>1400</c:v>
                </c:pt>
                <c:pt idx="1">
                  <c:v>2000</c:v>
                </c:pt>
                <c:pt idx="2">
                  <c:v>2500</c:v>
                </c:pt>
                <c:pt idx="3">
                  <c:v>3000</c:v>
                </c:pt>
                <c:pt idx="4">
                  <c:v>3800</c:v>
                </c:pt>
              </c:numCache>
            </c:numRef>
          </c:val>
        </c:ser>
        <c:dLbls>
          <c:numFmt formatCode="#,##0" sourceLinked="0"/>
          <c:txPr>
            <a:bodyPr/>
            <a:lstStyle/>
            <a:p>
              <a:pPr>
                <a:defRPr b="0" i="0" strike="noStrike" sz="1200" u="none">
                  <a:solidFill>
                    <a:srgbClr val="FFFFFF"/>
                  </a:solidFill>
                  <a:latin typeface="Arial"/>
                </a:defRPr>
              </a:pPr>
            </a:p>
          </c:txPr>
          <c:dLblPos val="ctr"/>
          <c:showLegendKey val="0"/>
          <c:showVal val="1"/>
          <c:showCatName val="0"/>
          <c:showSerName val="0"/>
          <c:showPercent val="0"/>
          <c:showBubbleSize val="0"/>
          <c:showLeaderLines val="0"/>
        </c:dLbls>
        <c:gapWidth val="150"/>
        <c:overlap val="0"/>
        <c:axId val="2094734554"/>
        <c:axId val="2094734552"/>
      </c:barChart>
      <c:catAx>
        <c:axId val="2094734554"/>
        <c:scaling>
          <c:orientation val="minMax"/>
        </c:scaling>
        <c:delete val="0"/>
        <c:axPos val="l"/>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b"/>
        <c:majorGridlines>
          <c:spPr>
            <a:ln w="12700" cap="flat">
              <a:solidFill>
                <a:srgbClr val="888888"/>
              </a:solidFill>
              <a:prstDash val="solid"/>
              <a:round/>
            </a:ln>
          </c:spPr>
        </c:majorGridlines>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800" b="0" i="0" u="none" strike="noStrike">
                <a:solidFill>
                  <a:srgbClr val="000000"/>
                </a:solidFill>
                <a:latin typeface="Arial"/>
              </a:defRPr>
            </a:pPr>
            <a:r>
              <a:rPr sz="1800" b="0" i="0" u="none" strike="noStrike">
                <a:solidFill>
                  <a:srgbClr val="000000"/>
                </a:solidFill>
                <a:latin typeface="Arial"/>
              </a:rPr>
              <a:t>Rotated cyan shadow</a:t>
            </a:r>
          </a:p>
        </c:rich>
      </c:tx>
      <c:layout/>
      <c:overlay val="0"/>
    </c:title>
    <c:autoTitleDeleted val="0"/>
    <c:plotArea>
      <c:layout/>
      <c:pieChart>
        <c:varyColors val="0"/>
        <c:ser>
          <c:idx val="0"/>
          <c:order val="0"/>
          <c:tx>
            <c:strRef>
              <c:f>Sheet1!$B$1</c:f>
              <c:strCache>
                <c:ptCount val="1"/>
                <c:pt idx="0">
                  <c:v>Project Status</c:v>
                </c:pt>
              </c:strCache>
            </c:strRef>
          </c:tx>
          <c:spPr>
            <a:solidFill>
              <a:schemeClr val="accent1"/>
            </a:solidFill>
            <a:ln w="9525" cap="flat">
              <a:solidFill>
                <a:srgbClr val="F9F9F9"/>
              </a:solidFill>
              <a:prstDash val="solid"/>
              <a:round/>
            </a:ln>
            <a:effectLst>
              <a:outerShdw sx="100000" sy="100000" kx="0" ky="0" algn="bl" blurRad="127000" rotWithShape="1" dist="63500" dir="10800000">
                <a:srgbClr val="00FFFF">
                  <a:alpha val="100000"/>
                </a:srgbClr>
              </a:outerShdw>
            </a:effectLst>
          </c:spPr>
          <c:explosion val="0"/>
          <c:dPt>
            <c:idx val="0"/>
            <c:explosion val="0"/>
            <c:spPr>
              <a:solidFill>
                <a:srgbClr val="5DA5DA"/>
              </a:solidFill>
              <a:effectLst>
                <a:outerShdw sx="100000" sy="100000" kx="0" ky="0" algn="bl" blurRad="127000" rotWithShape="1" dist="63500" dir="10800000">
                  <a:srgbClr val="00FFFF">
                    <a:alpha val="100000"/>
                  </a:srgbClr>
                </a:outerShdw>
              </a:effectLst>
            </c:spPr>
          </c:dPt>
          <c:dPt>
            <c:idx val="1"/>
            <c:explosion val="0"/>
            <c:spPr>
              <a:solidFill>
                <a:srgbClr val="FAA43A"/>
              </a:solidFill>
              <a:effectLst>
                <a:outerShdw sx="100000" sy="100000" kx="0" ky="0" algn="bl" blurRad="127000" rotWithShape="1" dist="63500" dir="10800000">
                  <a:srgbClr val="00FFFF">
                    <a:alpha val="100000"/>
                  </a:srgbClr>
                </a:outerShdw>
              </a:effectLst>
            </c:spPr>
          </c:dPt>
          <c:dPt>
            <c:idx val="2"/>
            <c:explosion val="0"/>
            <c:spPr>
              <a:solidFill>
                <a:srgbClr val="60BD68"/>
              </a:solidFill>
              <a:effectLst>
                <a:outerShdw sx="100000" sy="100000" kx="0" ky="0" algn="bl" blurRad="127000" rotWithShape="1" dist="63500" dir="10800000">
                  <a:srgbClr val="00FFFF">
                    <a:alpha val="100000"/>
                  </a:srgbClr>
                </a:outerShdw>
              </a:effectLst>
            </c:spPr>
          </c:dPt>
          <c:dPt>
            <c:idx val="3"/>
            <c:explosion val="0"/>
            <c:spPr>
              <a:solidFill>
                <a:srgbClr val="F17CB0"/>
              </a:solidFill>
              <a:effectLst>
                <a:outerShdw sx="100000" sy="100000" kx="0" ky="0" algn="bl" blurRad="127000" rotWithShape="1" dist="63500" dir="10800000">
                  <a:srgbClr val="00FFFF">
                    <a:alpha val="100000"/>
                  </a:srgbClr>
                </a:outerShdw>
              </a:effectLst>
            </c:spPr>
          </c:dPt>
          <c:dLbls>
            <c:dLbl>
              <c:idx val="0"/>
              <c:numFmt formatCode="0%" sourceLinked="0"/>
              <c:txPr>
                <a:bodyPr/>
                <a:lstStyle/>
                <a:p>
                  <a:pPr>
                    <a:defRPr b="0" i="0" strike="noStrike" sz="1200" u="none">
                      <a:solidFill>
                        <a:srgbClr val="FFFFFF"/>
                      </a:solidFill>
                      <a:latin typeface="Arial"/>
                    </a:defRPr>
                  </a:pPr>
                </a:p>
              </c:txPr>
              <c:dLblPos val="bestFit"/>
              <c:showLegendKey val="0"/>
              <c:showVal val="0"/>
              <c:showCatName val="0"/>
              <c:showSerName val="0"/>
              <c:showPercent val="1"/>
              <c:showBubbleSize val="0"/>
            </c:dLbl>
            <c:dLbl>
              <c:idx val="1"/>
              <c:numFmt formatCode="0%" sourceLinked="0"/>
              <c:txPr>
                <a:bodyPr/>
                <a:lstStyle/>
                <a:p>
                  <a:pPr>
                    <a:defRPr b="0" i="0" strike="noStrike" sz="1200" u="none">
                      <a:solidFill>
                        <a:srgbClr val="FFFFFF"/>
                      </a:solidFill>
                      <a:latin typeface="Arial"/>
                    </a:defRPr>
                  </a:pPr>
                </a:p>
              </c:txPr>
              <c:dLblPos val="bestFit"/>
              <c:showLegendKey val="0"/>
              <c:showVal val="0"/>
              <c:showCatName val="0"/>
              <c:showSerName val="0"/>
              <c:showPercent val="1"/>
              <c:showBubbleSize val="0"/>
            </c:dLbl>
            <c:dLbl>
              <c:idx val="2"/>
              <c:numFmt formatCode="0%" sourceLinked="0"/>
              <c:txPr>
                <a:bodyPr/>
                <a:lstStyle/>
                <a:p>
                  <a:pPr>
                    <a:defRPr b="0" i="0" strike="noStrike" sz="1200" u="none">
                      <a:solidFill>
                        <a:srgbClr val="FFFFFF"/>
                      </a:solidFill>
                      <a:latin typeface="Arial"/>
                    </a:defRPr>
                  </a:pPr>
                </a:p>
              </c:txPr>
              <c:dLblPos val="bestFit"/>
              <c:showLegendKey val="0"/>
              <c:showVal val="0"/>
              <c:showCatName val="0"/>
              <c:showSerName val="0"/>
              <c:showPercent val="1"/>
              <c:showBubbleSize val="0"/>
            </c:dLbl>
            <c:dLbl>
              <c:idx val="3"/>
              <c:numFmt formatCode="0%" sourceLinked="0"/>
              <c:txPr>
                <a:bodyPr/>
                <a:lstStyle/>
                <a:p>
                  <a:pPr>
                    <a:defRPr b="0" i="0" strike="noStrike" sz="1200" u="none">
                      <a:solidFill>
                        <a:srgbClr val="FFFFFF"/>
                      </a:solidFill>
                      <a:latin typeface="Arial"/>
                    </a:defRPr>
                  </a:pPr>
                </a:p>
              </c:txPr>
              <c:dLblPos val="bestFit"/>
              <c:showLegendKey val="0"/>
              <c:showVal val="0"/>
              <c:showCatName val="0"/>
              <c:showSerName val="0"/>
              <c:showPercent val="1"/>
              <c:showBubbleSize val="0"/>
            </c:dLbl>
            <c:numFmt formatCode="0%" sourceLinked="0"/>
            <c:txPr>
              <a:bodyPr/>
              <a:lstStyle/>
              <a:p>
                <a:pPr>
                  <a:defRPr b="0" i="0" strike="noStrike" sz="1800" u="none">
                    <a:solidFill>
                      <a:srgbClr val="000000"/>
                    </a:solidFill>
                    <a:latin typeface="Arial"/>
                  </a:defRPr>
                </a:pPr>
              </a:p>
            </c:txPr>
            <c:dLblPos val="ctr"/>
            <c:showLegendKey val="0"/>
            <c:showVal val="0"/>
            <c:showCatName val="1"/>
            <c:showSerName val="0"/>
            <c:showPercent val="1"/>
            <c:showBubbleSize val="0"/>
            <c:showLeaderLines val="0"/>
          </c:dLbls>
          <c:cat>
            <c:strRef>
              <c:f>Sheet1!$A$2:$A$5</c:f>
              <c:strCache>
                <c:ptCount val="4"/>
                <c:pt idx="0">
                  <c:v>Red</c:v>
                </c:pt>
                <c:pt idx="1">
                  <c:v>Amber</c:v>
                </c:pt>
                <c:pt idx="2">
                  <c:v>Green</c:v>
                </c:pt>
                <c:pt idx="3">
                  <c:v>Unknown</c:v>
                </c:pt>
              </c:strCache>
            </c:strRef>
          </c:cat>
          <c:val>
            <c:numRef>
              <c:f>Sheet1!$B$2:$B$5</c:f>
              <c:numCache>
                <c:ptCount val="4"/>
                <c:pt idx="0">
                  <c:v>8</c:v>
                </c:pt>
                <c:pt idx="1">
                  <c:v>20</c:v>
                </c:pt>
                <c:pt idx="2">
                  <c:v>30</c:v>
                </c:pt>
                <c:pt idx="3">
                  <c:v>2</c:v>
                </c:pt>
              </c:numCache>
            </c:numRef>
          </c:val>
        </c:ser>
        <c:firstSliceAng val="0"/>
      </c:pieChart>
      <c:spPr>
        <a:noFill/>
        <a:ln>
          <a:noFill/>
        </a:ln>
        <a:effectLst/>
      </c:spPr>
    </c:plotArea>
    <c:plotVisOnly val="1"/>
    <c:dispBlanksAs val="gap"/>
  </c:chart>
  <c:spPr>
    <a:noFill/>
    <a:ln w="12700" cap="flat">
      <a:noFill/>
      <a:miter lim="400000"/>
    </a:ln>
    <a:effectLst/>
  </c:sp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800" b="0" i="0" u="none" strike="noStrike">
                <a:solidFill>
                  <a:srgbClr val="000000"/>
                </a:solidFill>
                <a:latin typeface="Arial"/>
              </a:defRPr>
            </a:pPr>
            <a:r>
              <a:rPr sz="1800" b="0" i="0" u="none" strike="noStrike">
                <a:solidFill>
                  <a:srgbClr val="000000"/>
                </a:solidFill>
                <a:latin typeface="Arial"/>
              </a:rPr>
              <a:t>No shadow, transparent colors</a:t>
            </a:r>
          </a:p>
        </c:rich>
      </c:tx>
      <c:layout/>
      <c:overlay val="0"/>
    </c:title>
    <c:autoTitleDeleted val="0"/>
    <c:plotArea>
      <c:layout/>
      <c:barChart>
        <c:barDir val="bar"/>
        <c:grouping val="stacked"/>
        <c:varyColors val="0"/>
        <c:ser>
          <c:idx val="0"/>
          <c:order val="0"/>
          <c:tx>
            <c:strRef>
              <c:f>Sheet1!$B$1</c:f>
              <c:strCache>
                <c:ptCount val="1"/>
                <c:pt idx="0">
                  <c:v>Region 2</c:v>
                </c:pt>
              </c:strCache>
            </c:strRef>
          </c:tx>
          <c:spPr>
            <a:noFill/>
            <a:effectLst/>
          </c:spPr>
          <c:cat>
            <c:strRef>
              <c:f>Sheet1!$A$2:$A$6</c:f>
              <c:strCache>
                <c:ptCount val="5"/>
                <c:pt idx="0">
                  <c:v>April</c:v>
                </c:pt>
                <c:pt idx="1">
                  <c:v>May</c:v>
                </c:pt>
                <c:pt idx="2">
                  <c:v>June</c:v>
                </c:pt>
                <c:pt idx="3">
                  <c:v>July</c:v>
                </c:pt>
                <c:pt idx="4">
                  <c:v>August</c:v>
                </c:pt>
              </c:strCache>
            </c:strRef>
          </c:cat>
          <c:val>
            <c:numRef>
              <c:f>Sheet1!$B$2:$B$6</c:f>
              <c:numCache>
                <c:formatCode>General</c:formatCode>
                <c:ptCount val="5"/>
                <c:pt idx="0">
                  <c:v/>
                </c:pt>
                <c:pt idx="1">
                  <c:v>30</c:v>
                </c:pt>
                <c:pt idx="2">
                  <c:v>53</c:v>
                </c:pt>
                <c:pt idx="3">
                  <c:v>10</c:v>
                </c:pt>
                <c:pt idx="4">
                  <c:v>25</c:v>
                </c:pt>
              </c:numCache>
            </c:numRef>
          </c:val>
        </c:ser>
        <c:ser>
          <c:idx val="1"/>
          <c:order val="1"/>
          <c:tx>
            <c:strRef>
              <c:f>Sheet1!$C$1</c:f>
              <c:strCache>
                <c:ptCount val="1"/>
                <c:pt idx="0">
                  <c:v>Region 3</c:v>
                </c:pt>
              </c:strCache>
            </c:strRef>
          </c:tx>
          <c:spPr>
            <a:solidFill>
              <a:srgbClr val="5DA5DA"/>
            </a:solidFill>
            <a:effectLst/>
          </c:spPr>
          <c:cat>
            <c:strRef>
              <c:f>Sheet1!$A$2:$A$6</c:f>
              <c:strCache>
                <c:ptCount val="5"/>
                <c:pt idx="0">
                  <c:v>April</c:v>
                </c:pt>
                <c:pt idx="1">
                  <c:v>May</c:v>
                </c:pt>
                <c:pt idx="2">
                  <c:v>June</c:v>
                </c:pt>
                <c:pt idx="3">
                  <c:v>July</c:v>
                </c:pt>
                <c:pt idx="4">
                  <c:v>August</c:v>
                </c:pt>
              </c:strCache>
            </c:strRef>
          </c:cat>
          <c:val>
            <c:numRef>
              <c:f>Sheet1!$C$2:$C$6</c:f>
              <c:numCache>
                <c:formatCode>General</c:formatCode>
                <c:ptCount val="5"/>
                <c:pt idx="0">
                  <c:v>17</c:v>
                </c:pt>
                <c:pt idx="1">
                  <c:v>26</c:v>
                </c:pt>
                <c:pt idx="2">
                  <c:v>53</c:v>
                </c:pt>
                <c:pt idx="3">
                  <c:v>100</c:v>
                </c:pt>
                <c:pt idx="4">
                  <c:v>75</c:v>
                </c:pt>
              </c:numCache>
            </c:numRef>
          </c:val>
        </c:ser>
        <c:ser>
          <c:idx val="2"/>
          <c:order val="2"/>
          <c:tx>
            <c:strRef>
              <c:f>Sheet1!$D$1</c:f>
              <c:strCache>
                <c:ptCount val="1"/>
                <c:pt idx="0">
                  <c:v>Region 4</c:v>
                </c:pt>
              </c:strCache>
            </c:strRef>
          </c:tx>
          <c:spPr>
            <a:noFill/>
            <a:effectLst/>
          </c:spPr>
          <c:cat>
            <c:strRef>
              <c:f>Sheet1!$A$2:$A$6</c:f>
              <c:strCache>
                <c:ptCount val="5"/>
                <c:pt idx="0">
                  <c:v>April</c:v>
                </c:pt>
                <c:pt idx="1">
                  <c:v>May</c:v>
                </c:pt>
                <c:pt idx="2">
                  <c:v>June</c:v>
                </c:pt>
                <c:pt idx="3">
                  <c:v>July</c:v>
                </c:pt>
                <c:pt idx="4">
                  <c:v>August</c:v>
                </c:pt>
              </c:strCache>
            </c:strRef>
          </c:cat>
          <c:val>
            <c:numRef>
              <c:f>Sheet1!$D$2:$D$6</c:f>
              <c:numCache>
                <c:formatCode>General</c:formatCode>
                <c:ptCount val="5"/>
                <c:pt idx="0">
                  <c:v>55</c:v>
                </c:pt>
                <c:pt idx="1">
                  <c:v>43</c:v>
                </c:pt>
                <c:pt idx="2">
                  <c:v>70</c:v>
                </c:pt>
                <c:pt idx="3">
                  <c:v>90</c:v>
                </c:pt>
                <c:pt idx="4">
                  <c:v>80</c:v>
                </c:pt>
              </c:numCache>
            </c:numRef>
          </c:val>
        </c:ser>
        <c:ser>
          <c:idx val="3"/>
          <c:order val="3"/>
          <c:tx>
            <c:strRef>
              <c:f>Sheet1!$E$1</c:f>
              <c:strCache>
                <c:ptCount val="1"/>
                <c:pt idx="0">
                  <c:v>Region 5</c:v>
                </c:pt>
              </c:strCache>
            </c:strRef>
          </c:tx>
          <c:spPr>
            <a:solidFill>
              <a:srgbClr val="FAA43A"/>
            </a:solidFill>
            <a:effectLst/>
          </c:spPr>
          <c:cat>
            <c:strRef>
              <c:f>Sheet1!$A$2:$A$6</c:f>
              <c:strCache>
                <c:ptCount val="5"/>
                <c:pt idx="0">
                  <c:v>April</c:v>
                </c:pt>
                <c:pt idx="1">
                  <c:v>May</c:v>
                </c:pt>
                <c:pt idx="2">
                  <c:v>June</c:v>
                </c:pt>
                <c:pt idx="3">
                  <c:v>July</c:v>
                </c:pt>
                <c:pt idx="4">
                  <c:v>August</c:v>
                </c:pt>
              </c:strCache>
            </c:strRef>
          </c:cat>
          <c:val>
            <c:numRef>
              <c:f>Sheet1!$E$2:$E$6</c:f>
              <c:numCache>
                <c:formatCode>General</c:formatCode>
                <c:ptCount val="5"/>
                <c:pt idx="0">
                  <c:v>55</c:v>
                </c:pt>
                <c:pt idx="1">
                  <c:v>43</c:v>
                </c:pt>
                <c:pt idx="2">
                  <c:v>70</c:v>
                </c:pt>
                <c:pt idx="3">
                  <c:v>90</c:v>
                </c:pt>
                <c:pt idx="4">
                  <c:v>80</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gapWidth val="50"/>
        <c:overlap val="100"/>
        <c:axId val="2094734554"/>
        <c:axId val="2094734552"/>
      </c:barChart>
      <c:catAx>
        <c:axId val="2094734554"/>
        <c:scaling>
          <c:orientation val="minMax"/>
        </c:scaling>
        <c:delete val="0"/>
        <c:axPos val="l"/>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b"/>
        <c:majorGridlines>
          <c:spPr>
            <a:ln w="12700" cap="flat">
              <a:solidFill>
                <a:srgbClr val="888888"/>
              </a:solidFill>
              <a:prstDash val="solid"/>
              <a:round/>
            </a:ln>
          </c:spPr>
        </c:majorGridlines>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800" b="0" i="0" u="none" strike="noStrike">
                <a:solidFill>
                  <a:srgbClr val="000000"/>
                </a:solidFill>
                <a:latin typeface="Arial"/>
              </a:defRPr>
            </a:pPr>
            <a:r>
              <a:rPr sz="1800" b="0" i="0" u="none" strike="noStrike">
                <a:solidFill>
                  <a:srgbClr val="000000"/>
                </a:solidFill>
                <a:latin typeface="Arial"/>
              </a:rPr>
              <a:t>Red glowing shadow</a:t>
            </a:r>
          </a:p>
        </c:rich>
      </c:tx>
      <c:layout/>
      <c:overlay val="0"/>
    </c:title>
    <c:autoTitleDeleted val="0"/>
    <c:plotArea>
      <c:layout/>
      <c:barChart>
        <c:barDir val="col"/>
        <c:grouping val="stacked"/>
        <c:varyColors val="0"/>
        <c:ser>
          <c:idx val="0"/>
          <c:order val="0"/>
          <c:tx>
            <c:strRef>
              <c:f>Sheet1!$B$1</c:f>
              <c:strCache>
                <c:ptCount val="1"/>
                <c:pt idx="0">
                  <c:v>California</c:v>
                </c:pt>
              </c:strCache>
            </c:strRef>
          </c:tx>
          <c:spPr>
            <a:solidFill>
              <a:srgbClr val="5DA5DA"/>
            </a:solidFill>
            <a:effectLst>
              <a:outerShdw sx="100000" sy="100000" kx="0" ky="0" algn="bl" blurRad="254000" rotWithShape="1" dist="12700" dir="5400000">
                <a:srgbClr val="A70000">
                  <a:alpha val="100000"/>
                </a:srgbClr>
              </a:outerShdw>
            </a:effectLst>
          </c:spPr>
          <c:cat>
            <c:strRef>
              <c:f>Sheet1!$A$2:$A$6</c:f>
              <c:strCache>
                <c:ptCount val="5"/>
                <c:pt idx="0">
                  <c:v>Apartment</c:v>
                </c:pt>
                <c:pt idx="1">
                  <c:v>Townhome</c:v>
                </c:pt>
                <c:pt idx="2">
                  <c:v>Duplex</c:v>
                </c:pt>
                <c:pt idx="3">
                  <c:v>House</c:v>
                </c:pt>
                <c:pt idx="4">
                  <c:v>Big House</c:v>
                </c:pt>
              </c:strCache>
            </c:strRef>
          </c:cat>
          <c:val>
            <c:numRef>
              <c:f>Sheet1!$B$2:$B$6</c:f>
              <c:numCache>
                <c:formatCode>General</c:formatCode>
                <c:ptCount val="5"/>
                <c:pt idx="0">
                  <c:v>2000</c:v>
                </c:pt>
                <c:pt idx="1">
                  <c:v>2800</c:v>
                </c:pt>
                <c:pt idx="2">
                  <c:v>3200</c:v>
                </c:pt>
                <c:pt idx="3">
                  <c:v>4000</c:v>
                </c:pt>
                <c:pt idx="4">
                  <c:v>5000</c:v>
                </c:pt>
              </c:numCache>
            </c:numRef>
          </c:val>
        </c:ser>
        <c:ser>
          <c:idx val="1"/>
          <c:order val="1"/>
          <c:tx>
            <c:strRef>
              <c:f>Sheet1!$C$1</c:f>
              <c:strCache>
                <c:ptCount val="1"/>
                <c:pt idx="0">
                  <c:v>Texas</c:v>
                </c:pt>
              </c:strCache>
            </c:strRef>
          </c:tx>
          <c:spPr>
            <a:solidFill>
              <a:srgbClr val="FAA43A"/>
            </a:solidFill>
            <a:effectLst>
              <a:outerShdw sx="100000" sy="100000" kx="0" ky="0" algn="bl" blurRad="254000" rotWithShape="1" dist="12700" dir="5400000">
                <a:srgbClr val="A70000">
                  <a:alpha val="100000"/>
                </a:srgbClr>
              </a:outerShdw>
            </a:effectLst>
          </c:spPr>
          <c:cat>
            <c:strRef>
              <c:f>Sheet1!$A$2:$A$6</c:f>
              <c:strCache>
                <c:ptCount val="5"/>
                <c:pt idx="0">
                  <c:v>Apartment</c:v>
                </c:pt>
                <c:pt idx="1">
                  <c:v>Townhome</c:v>
                </c:pt>
                <c:pt idx="2">
                  <c:v>Duplex</c:v>
                </c:pt>
                <c:pt idx="3">
                  <c:v>House</c:v>
                </c:pt>
                <c:pt idx="4">
                  <c:v>Big House</c:v>
                </c:pt>
              </c:strCache>
            </c:strRef>
          </c:cat>
          <c:val>
            <c:numRef>
              <c:f>Sheet1!$C$2:$C$6</c:f>
              <c:numCache>
                <c:formatCode>General</c:formatCode>
                <c:ptCount val="5"/>
                <c:pt idx="0">
                  <c:v>1400</c:v>
                </c:pt>
                <c:pt idx="1">
                  <c:v>2000</c:v>
                </c:pt>
                <c:pt idx="2">
                  <c:v>2500</c:v>
                </c:pt>
                <c:pt idx="3">
                  <c:v>3000</c:v>
                </c:pt>
                <c:pt idx="4">
                  <c:v>3800</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gapWidth val="50"/>
        <c:overlap val="100"/>
        <c:axId val="2094734554"/>
        <c:axId val="2094734552"/>
      </c:bar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CC"/>
                </a:solidFill>
                <a:latin typeface="Times"/>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400" b="0" i="0" u="none" strike="noStrike">
                <a:solidFill>
                  <a:srgbClr val="a9a9a9"/>
                </a:solidFill>
                <a:latin typeface="Helvetica Neue"/>
              </a:defRPr>
            </a:pPr>
            <a:r>
              <a:rPr sz="1400" b="0" i="0" u="none" strike="noStrike">
                <a:solidFill>
                  <a:srgbClr val="a9a9a9"/>
                </a:solidFill>
                <a:latin typeface="Helvetica Neue"/>
              </a:rPr>
              <a:t>No CatAxis, ValGridLine=dash</a:t>
            </a:r>
          </a:p>
        </c:rich>
      </c:tx>
      <c:layout/>
      <c:overlay val="0"/>
    </c:title>
    <c:autoTitleDeleted val="0"/>
    <c:plotArea>
      <c:layout/>
      <c:barChart>
        <c:barDir val="bar"/>
        <c:grouping val="standard"/>
        <c:varyColors val="0"/>
        <c:ser>
          <c:idx val="0"/>
          <c:order val="0"/>
          <c:tx>
            <c:strRef>
              <c:f>Sheet1!$B$1</c:f>
              <c:strCache>
                <c:ptCount val="1"/>
                <c:pt idx="0">
                  <c:v>Region 1</c:v>
                </c:pt>
              </c:strCache>
            </c:strRef>
          </c:tx>
          <c:spPr>
            <a:solidFill>
              <a:srgbClr val="C0504D"/>
            </a:solidFill>
            <a:effectLst>
              <a:outerShdw sx="100000" sy="100000" kx="0" ky="0" algn="bl" blurRad="38100" rotWithShape="1" dist="23000" dir="5400000">
                <a:srgbClr val="000000">
                  <a:alpha val="35000"/>
                </a:srgbClr>
              </a:outerShdw>
            </a:effectLst>
          </c:spPr>
          <c:cat>
            <c:strRef>
              <c:f>Sheet1!$A$2:$A$5</c:f>
              <c:strCache>
                <c:ptCount val="4"/>
                <c:pt idx="0">
                  <c:v>May</c:v>
                </c:pt>
                <c:pt idx="1">
                  <c:v>June</c:v>
                </c:pt>
                <c:pt idx="2">
                  <c:v>July</c:v>
                </c:pt>
                <c:pt idx="3">
                  <c:v>August</c:v>
                </c:pt>
              </c:strCache>
            </c:strRef>
          </c:cat>
          <c:val>
            <c:numRef>
              <c:f>Sheet1!$B$2:$B$5</c:f>
              <c:numCache>
                <c:formatCode>General</c:formatCode>
                <c:ptCount val="4"/>
                <c:pt idx="0">
                  <c:v>26</c:v>
                </c:pt>
                <c:pt idx="1">
                  <c:v>53</c:v>
                </c:pt>
                <c:pt idx="2">
                  <c:v>100</c:v>
                </c:pt>
                <c:pt idx="3">
                  <c:v>75</c:v>
                </c:pt>
              </c:numCache>
            </c:numRef>
          </c:val>
        </c:ser>
        <c:ser>
          <c:idx val="1"/>
          <c:order val="1"/>
          <c:tx>
            <c:strRef>
              <c:f>Sheet1!$C$1</c:f>
              <c:strCache>
                <c:ptCount val="1"/>
                <c:pt idx="0">
                  <c:v>Region 2</c:v>
                </c:pt>
              </c:strCache>
            </c:strRef>
          </c:tx>
          <c:spPr>
            <a:solidFill>
              <a:srgbClr val="4F81BD"/>
            </a:solidFill>
            <a:effectLst>
              <a:outerShdw sx="100000" sy="100000" kx="0" ky="0" algn="bl" blurRad="38100" rotWithShape="1" dist="23000" dir="5400000">
                <a:srgbClr val="000000">
                  <a:alpha val="35000"/>
                </a:srgbClr>
              </a:outerShdw>
            </a:effectLst>
          </c:spPr>
          <c:cat>
            <c:strRef>
              <c:f>Sheet1!$A$2:$A$5</c:f>
              <c:strCache>
                <c:ptCount val="4"/>
                <c:pt idx="0">
                  <c:v>May</c:v>
                </c:pt>
                <c:pt idx="1">
                  <c:v>June</c:v>
                </c:pt>
                <c:pt idx="2">
                  <c:v>July</c:v>
                </c:pt>
                <c:pt idx="3">
                  <c:v>August</c:v>
                </c:pt>
              </c:strCache>
            </c:strRef>
          </c:cat>
          <c:val>
            <c:numRef>
              <c:f>Sheet1!$C$2:$C$5</c:f>
              <c:numCache>
                <c:formatCode>General</c:formatCode>
                <c:ptCount val="4"/>
                <c:pt idx="0">
                  <c:v>43.5</c:v>
                </c:pt>
                <c:pt idx="1">
                  <c:v>70.3</c:v>
                </c:pt>
                <c:pt idx="2">
                  <c:v>90.1</c:v>
                </c:pt>
                <c:pt idx="3">
                  <c:v>80.05</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gapWidth val="150"/>
        <c:overlap val="0"/>
        <c:axId val="2094734554"/>
        <c:axId val="2094734552"/>
      </c:barChart>
      <c:catAx>
        <c:axId val="2094734554"/>
        <c:scaling>
          <c:orientation val="minMax"/>
        </c:scaling>
        <c:delete val="1"/>
        <c:axPos val="l"/>
        <c:numFmt formatCode="General" sourceLinked="0"/>
        <c:majorTickMark val="out"/>
        <c:minorTickMark val="none"/>
        <c:tickLblPos val="nextTo"/>
        <c:spPr>
          <a:ln w="12700" cap="flat">
            <a:solidFill>
              <a:srgbClr val="888888"/>
            </a:solidFill>
            <a:prstDash val="solid"/>
            <a:round/>
          </a:ln>
        </c:spPr>
        <c:txPr>
          <a:bodyPr/>
          <a:lstStyle/>
          <a:p>
            <a:pPr>
              <a:defRPr sz="1400" b="0" i="0" u="none" strike="noStrike">
                <a:solidFill>
                  <a:srgbClr val="CC0000"/>
                </a:solidFill>
                <a:latin typeface="Helvetica Neue"/>
              </a:defRPr>
            </a:pPr>
            <a:endParaRPr lang="en-US"/>
          </a:p>
        </c:txPr>
        <c:crossAx val="2094734552"/>
        <c:crosses val="autoZero"/>
        <c:auto val="1"/>
        <c:lblAlgn val="ctr"/>
        <c:noMultiLvlLbl val="1"/>
      </c:catAx>
      <c:valAx>
        <c:axId val="2094734552"/>
        <c:scaling>
          <c:orientation val="minMax"/>
        </c:scaling>
        <c:delete val="0"/>
        <c:axPos val="b"/>
        <c:majorGridlines>
          <c:spPr>
            <a:ln w="12700" cap="flat">
              <a:solidFill>
                <a:srgbClr val="cc6699"/>
              </a:solidFill>
              <a:prstDash val="dash"/>
              <a:round/>
            </a:ln>
          </c:spPr>
        </c:majorGridlines>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solidFill>
          <a:srgbClr val="F1F1F1"/>
        </a:solidFill>
        <a:ln>
          <a:noFill/>
        </a:ln>
        <a:effectLst/>
      </c:spPr>
    </c:plotArea>
    <c:legend>
      <c:legendPos val="r"/>
      <c:layout/>
      <c:overlay val="0"/>
    </c:legend>
    <c:plotVisOnly val="1"/>
    <c:dispBlanksAs val="gap"/>
  </c:chart>
  <c:spPr>
    <a:noFill/>
    <a:ln w="12700" cap="flat">
      <a:noFill/>
      <a:miter lim="400000"/>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chart>
    <c:plotArea>
      <c:layout/>
      <c:barChart>
        <c:barDir val="col"/>
        <c:grouping val="standard"/>
        <c:varyColors val="0"/>
        <c:ser>
          <c:idx val="0"/>
          <c:order val="0"/>
          <c:tx>
            <c:strRef>
              <c:f>Sheet1!$B$1</c:f>
              <c:strCache>
                <c:ptCount val="1"/>
                <c:pt idx="0">
                  <c:v>Region 1</c:v>
                </c:pt>
              </c:strCache>
            </c:strRef>
          </c:tx>
          <c:spPr>
            <a:solidFill>
              <a:srgbClr val="C0504D"/>
            </a:solidFill>
            <a:ln w="12700" cap="flat">
              <a:solidFill>
                <a:srgbClr val="F1F1F1"/>
              </a:solidFill>
              <a:prstDash val="solid"/>
              <a:round/>
            </a:ln>
            <a:effectLst>
              <a:outerShdw sx="100000" sy="100000" kx="0" ky="0" algn="bl" blurRad="38100" rotWithShape="1" dist="23000" dir="5400000">
                <a:srgbClr val="000000">
                  <a:alpha val="35000"/>
                </a:srgbClr>
              </a:outerShdw>
            </a:effectLst>
          </c:spPr>
          <c:cat>
            <c:strRef>
              <c:f>Sheet1!$A$2:$A$5</c:f>
              <c:strCache>
                <c:ptCount val="4"/>
                <c:pt idx="0">
                  <c:v>May</c:v>
                </c:pt>
                <c:pt idx="1">
                  <c:v>June</c:v>
                </c:pt>
                <c:pt idx="2">
                  <c:v>July</c:v>
                </c:pt>
                <c:pt idx="3">
                  <c:v>August</c:v>
                </c:pt>
              </c:strCache>
            </c:strRef>
          </c:cat>
          <c:val>
            <c:numRef>
              <c:f>Sheet1!$B$2:$B$5</c:f>
              <c:numCache>
                <c:formatCode>General</c:formatCode>
                <c:ptCount val="4"/>
                <c:pt idx="0">
                  <c:v>26</c:v>
                </c:pt>
                <c:pt idx="1">
                  <c:v>53</c:v>
                </c:pt>
                <c:pt idx="2">
                  <c:v>100</c:v>
                </c:pt>
                <c:pt idx="3">
                  <c:v>75</c:v>
                </c:pt>
              </c:numCache>
            </c:numRef>
          </c:val>
        </c:ser>
        <c:ser>
          <c:idx val="1"/>
          <c:order val="1"/>
          <c:tx>
            <c:strRef>
              <c:f>Sheet1!$C$1</c:f>
              <c:strCache>
                <c:ptCount val="1"/>
                <c:pt idx="0">
                  <c:v>Region 2</c:v>
                </c:pt>
              </c:strCache>
            </c:strRef>
          </c:tx>
          <c:spPr>
            <a:solidFill>
              <a:srgbClr val="4F81BD"/>
            </a:solidFill>
            <a:ln w="12700" cap="flat">
              <a:solidFill>
                <a:srgbClr val="F1F1F1"/>
              </a:solidFill>
              <a:prstDash val="solid"/>
              <a:round/>
            </a:ln>
            <a:effectLst>
              <a:outerShdw sx="100000" sy="100000" kx="0" ky="0" algn="bl" blurRad="38100" rotWithShape="1" dist="23000" dir="5400000">
                <a:srgbClr val="000000">
                  <a:alpha val="35000"/>
                </a:srgbClr>
              </a:outerShdw>
            </a:effectLst>
          </c:spPr>
          <c:cat>
            <c:strRef>
              <c:f>Sheet1!$A$2:$A$5</c:f>
              <c:strCache>
                <c:ptCount val="4"/>
                <c:pt idx="0">
                  <c:v>May</c:v>
                </c:pt>
                <c:pt idx="1">
                  <c:v>June</c:v>
                </c:pt>
                <c:pt idx="2">
                  <c:v>July</c:v>
                </c:pt>
                <c:pt idx="3">
                  <c:v>August</c:v>
                </c:pt>
              </c:strCache>
            </c:strRef>
          </c:cat>
          <c:val>
            <c:numRef>
              <c:f>Sheet1!$C$2:$C$5</c:f>
              <c:numCache>
                <c:formatCode>General</c:formatCode>
                <c:ptCount val="4"/>
                <c:pt idx="0">
                  <c:v>43.5</c:v>
                </c:pt>
                <c:pt idx="1">
                  <c:v>70.3</c:v>
                </c:pt>
                <c:pt idx="2">
                  <c:v>90.1</c:v>
                </c:pt>
                <c:pt idx="3">
                  <c:v>80.05</c:v>
                </c:pt>
              </c:numCache>
            </c:numRef>
          </c:val>
        </c:ser>
        <c:dLbls>
          <c:numFmt formatCode="#.0" sourceLinked="0"/>
          <c:txPr>
            <a:bodyPr/>
            <a:lstStyle/>
            <a:p>
              <a:pPr>
                <a:defRPr b="0" i="0" strike="noStrike" sz="1100" u="none">
                  <a:solidFill>
                    <a:srgbClr val="696969"/>
                  </a:solidFill>
                  <a:latin typeface="Arial"/>
                </a:defRPr>
              </a:pPr>
            </a:p>
          </c:txPr>
          <c:dLblPos val="outEnd"/>
          <c:showLegendKey val="0"/>
          <c:showVal val="1"/>
          <c:showCatName val="0"/>
          <c:showSerName val="0"/>
          <c:showPercent val="0"/>
          <c:showBubbleSize val="0"/>
          <c:showLeaderLines val="0"/>
        </c:dLbls>
        <c:gapWidth val="150"/>
        <c:overlap val="0"/>
        <c:axId val="2094734554"/>
        <c:axId val="2094734552"/>
      </c:barChart>
      <c:catAx>
        <c:axId val="2094734554"/>
        <c:scaling>
          <c:orientation val="minMax"/>
        </c:scaling>
        <c:delete val="1"/>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1"/>
        <c:axPos val="l"/>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solidFill>
          <a:srgbClr val="E1F1FF"/>
        </a:solidFill>
        <a:ln>
          <a:noFill/>
        </a:ln>
        <a:effectLst/>
      </c:spPr>
    </c:plotArea>
    <c:legend>
      <c:legendPos val="b"/>
      <c:layout/>
      <c:overlay val="0"/>
    </c:legend>
    <c:plotVisOnly val="1"/>
    <c:dispBlanksAs val="gap"/>
  </c:chart>
  <c:spPr>
    <a:noFill/>
    <a:ln w="12700" cap="flat">
      <a:noFill/>
      <a:miter lim="400000"/>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600" b="0" i="0" u="none" strike="noStrike">
                <a:solidFill>
                  <a:srgbClr val="33CF22"/>
                </a:solidFill>
                <a:latin typeface="Helvetica Neue"/>
              </a:defRPr>
            </a:pPr>
            <a:r>
              <a:rPr sz="1600" b="0" i="0" u="none" strike="noStrike">
                <a:solidFill>
                  <a:srgbClr val="33CF22"/>
                </a:solidFill>
                <a:latin typeface="Helvetica Neue"/>
              </a:rPr>
              <a:t>Sales by Region</a:t>
            </a:r>
          </a:p>
        </c:rich>
      </c:tx>
      <c:layout/>
      <c:overlay val="0"/>
    </c:title>
    <c:autoTitleDeleted val="0"/>
    <c:plotArea>
      <c:layout/>
      <c:barChart>
        <c:barDir val="bar"/>
        <c:grouping val="standard"/>
        <c:varyColors val="0"/>
        <c:ser>
          <c:idx val="0"/>
          <c:order val="0"/>
          <c:tx>
            <c:strRef>
              <c:f>Sheet1!$B$1</c:f>
              <c:strCache>
                <c:ptCount val="1"/>
                <c:pt idx="0">
                  <c:v>California</c:v>
                </c:pt>
              </c:strCache>
            </c:strRef>
          </c:tx>
          <c:spPr>
            <a:solidFill>
              <a:srgbClr val="C0504D"/>
            </a:solidFill>
            <a:effectLst>
              <a:outerShdw sx="100000" sy="100000" kx="0" ky="0" algn="bl" blurRad="38100" rotWithShape="1" dist="23000" dir="5400000">
                <a:srgbClr val="000000">
                  <a:alpha val="35000"/>
                </a:srgbClr>
              </a:outerShdw>
            </a:effectLst>
          </c:spPr>
          <c:cat>
            <c:strRef>
              <c:f>Sheet1!$A$2:$A$6</c:f>
              <c:strCache>
                <c:ptCount val="5"/>
                <c:pt idx="0">
                  <c:v>Apartment</c:v>
                </c:pt>
                <c:pt idx="1">
                  <c:v>Townhome</c:v>
                </c:pt>
                <c:pt idx="2">
                  <c:v>Duplex</c:v>
                </c:pt>
                <c:pt idx="3">
                  <c:v>House</c:v>
                </c:pt>
                <c:pt idx="4">
                  <c:v>Big House</c:v>
                </c:pt>
              </c:strCache>
            </c:strRef>
          </c:cat>
          <c:val>
            <c:numRef>
              <c:f>Sheet1!$B$2:$B$6</c:f>
              <c:numCache>
                <c:formatCode>General</c:formatCode>
                <c:ptCount val="5"/>
                <c:pt idx="0">
                  <c:v>2000</c:v>
                </c:pt>
                <c:pt idx="1">
                  <c:v>2800</c:v>
                </c:pt>
                <c:pt idx="2">
                  <c:v>3200</c:v>
                </c:pt>
                <c:pt idx="3">
                  <c:v>4000</c:v>
                </c:pt>
                <c:pt idx="4">
                  <c:v>5000</c:v>
                </c:pt>
              </c:numCache>
            </c:numRef>
          </c:val>
        </c:ser>
        <c:ser>
          <c:idx val="1"/>
          <c:order val="1"/>
          <c:tx>
            <c:strRef>
              <c:f>Sheet1!$C$1</c:f>
              <c:strCache>
                <c:ptCount val="1"/>
                <c:pt idx="0">
                  <c:v>Texas</c:v>
                </c:pt>
              </c:strCache>
            </c:strRef>
          </c:tx>
          <c:spPr>
            <a:solidFill>
              <a:srgbClr val="4F81BD"/>
            </a:solidFill>
            <a:effectLst>
              <a:outerShdw sx="100000" sy="100000" kx="0" ky="0" algn="bl" blurRad="38100" rotWithShape="1" dist="23000" dir="5400000">
                <a:srgbClr val="000000">
                  <a:alpha val="35000"/>
                </a:srgbClr>
              </a:outerShdw>
            </a:effectLst>
          </c:spPr>
          <c:cat>
            <c:strRef>
              <c:f>Sheet1!$A$2:$A$6</c:f>
              <c:strCache>
                <c:ptCount val="5"/>
                <c:pt idx="0">
                  <c:v>Apartment</c:v>
                </c:pt>
                <c:pt idx="1">
                  <c:v>Townhome</c:v>
                </c:pt>
                <c:pt idx="2">
                  <c:v>Duplex</c:v>
                </c:pt>
                <c:pt idx="3">
                  <c:v>House</c:v>
                </c:pt>
                <c:pt idx="4">
                  <c:v>Big House</c:v>
                </c:pt>
              </c:strCache>
            </c:strRef>
          </c:cat>
          <c:val>
            <c:numRef>
              <c:f>Sheet1!$C$2:$C$6</c:f>
              <c:numCache>
                <c:formatCode>General</c:formatCode>
                <c:ptCount val="5"/>
                <c:pt idx="0">
                  <c:v>1400</c:v>
                </c:pt>
                <c:pt idx="1">
                  <c:v>2000</c:v>
                </c:pt>
                <c:pt idx="2">
                  <c:v>2500</c:v>
                </c:pt>
                <c:pt idx="3">
                  <c:v>3000</c:v>
                </c:pt>
                <c:pt idx="4">
                  <c:v>3800</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gapWidth val="150"/>
        <c:overlap val="0"/>
        <c:axId val="2094734554"/>
        <c:axId val="2094734552"/>
      </c:barChart>
      <c:catAx>
        <c:axId val="2094734554"/>
        <c:scaling>
          <c:orientation val="maxMin"/>
        </c:scaling>
        <c:delete val="0"/>
        <c:axPos val="l"/>
        <c:majorGridlines>
          <c:spPr>
            <a:ln w="12700" cap="flat">
              <a:solidFill>
                <a:srgbClr val="cc6699"/>
              </a:solidFill>
              <a:prstDash val="dash"/>
              <a:round/>
            </a:ln>
          </c:spPr>
        </c:majorGridlines>
        <c:title>
          <c:tx>
            <c:rich>
              <a:bodyPr/>
              <a:lstStyle/>
              <a:p>
                <a:pPr>
                  <a:defRPr sz="1400" b="0" i="0" u="none" strike="noStrike">
                    <a:solidFill>
                      <a:srgbClr val="428442"/>
                    </a:solidFill>
                    <a:latin typeface="Arial"/>
                  </a:defRPr>
                </a:pPr>
                <a:r>
                  <a:rPr sz="1400" b="0" i="0" u="none" strike="noStrike">
                    <a:solidFill>
                      <a:srgbClr val="428442"/>
                    </a:solidFill>
                    <a:latin typeface="Arial"/>
                  </a:rPr>
                  <a:t>Housing Type</a:t>
                </a:r>
              </a:p>
            </c:rich>
          </c:tx>
          <c:layout/>
          <c:overlay val="0"/>
        </c:title>
        <c:numFmt formatCode="General" sourceLinked="0"/>
        <c:majorTickMark val="out"/>
        <c:minorTickMark val="none"/>
        <c:tickLblPos val="nextTo"/>
        <c:spPr>
          <a:ln w="12700" cap="flat">
            <a:solidFill>
              <a:srgbClr val="888888"/>
            </a:solidFill>
            <a:prstDash val="solid"/>
            <a:round/>
          </a:ln>
        </c:spPr>
        <c:txPr>
          <a:bodyPr/>
          <a:lstStyle/>
          <a:p>
            <a:pPr>
              <a:defRPr sz="1400" b="0" i="0" u="none" strike="noStrike">
                <a:solidFill>
                  <a:srgbClr val="CC0000"/>
                </a:solidFill>
                <a:latin typeface="Helvetica Neue"/>
              </a:defRPr>
            </a:pPr>
            <a:endParaRPr lang="en-US"/>
          </a:p>
        </c:txPr>
        <c:crossAx val="2094734552"/>
        <c:crosses val="autoZero"/>
        <c:auto val="1"/>
        <c:lblAlgn val="ctr"/>
        <c:noMultiLvlLbl val="1"/>
      </c:catAx>
      <c:valAx>
        <c:axId val="2094734552"/>
        <c:scaling>
          <c:orientation val="maxMin"/>
        </c:scaling>
        <c:delete val="1"/>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solidFill>
          <a:srgbClr val="F1C1C1"/>
        </a:solidFill>
        <a:ln w="38100" cap="flat">
          <a:solidFill>
            <a:srgbClr val="CF0909"/>
          </a:solidFill>
        </a:ln>
        <a:effectLst/>
      </c:spPr>
    </c:plotArea>
    <c:plotVisOnly val="1"/>
    <c:dispBlanksAs val="gap"/>
  </c:chart>
  <c:spPr>
    <a:noFill/>
    <a:ln w="12700" cap="flat">
      <a:noFill/>
      <a:miter lim="400000"/>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plotArea>
      <c:layout/>
      <c:barChart>
        <c:barDir val="col"/>
        <c:grouping val="standard"/>
        <c:varyColors val="0"/>
        <c:ser>
          <c:idx val="0"/>
          <c:order val="0"/>
          <c:tx>
            <c:strRef>
              <c:f>Sheet1!$B$1</c:f>
              <c:strCache>
                <c:ptCount val="1"/>
                <c:pt idx="0">
                  <c:v>California</c:v>
                </c:pt>
              </c:strCache>
            </c:strRef>
          </c:tx>
          <c:spPr>
            <a:solidFill>
              <a:srgbClr val="0088CC">
                <a:alpha val="50000"/>
              </a:srgbClr>
            </a:solidFill>
            <a:ln w="12700" cap="flat">
              <a:solidFill>
                <a:srgbClr val="F1F1F1"/>
              </a:solidFill>
              <a:prstDash val="solid"/>
              <a:round/>
            </a:ln>
            <a:effectLst>
              <a:outerShdw sx="100000" sy="100000" kx="0" ky="0" algn="bl" blurRad="38100" rotWithShape="1" dist="23000" dir="5400000">
                <a:srgbClr val="000000">
                  <a:alpha val="35000"/>
                </a:srgbClr>
              </a:outerShdw>
            </a:effectLst>
          </c:spPr>
          <c:cat>
            <c:strRef>
              <c:f>Sheet1!$A$2:$A$6</c:f>
              <c:strCache>
                <c:ptCount val="5"/>
                <c:pt idx="0">
                  <c:v>Apartment</c:v>
                </c:pt>
                <c:pt idx="1">
                  <c:v>Townhome</c:v>
                </c:pt>
                <c:pt idx="2">
                  <c:v>Duplex</c:v>
                </c:pt>
                <c:pt idx="3">
                  <c:v>House</c:v>
                </c:pt>
                <c:pt idx="4">
                  <c:v>Big House</c:v>
                </c:pt>
              </c:strCache>
            </c:strRef>
          </c:cat>
          <c:val>
            <c:numRef>
              <c:f>Sheet1!$B$2:$B$6</c:f>
              <c:numCache>
                <c:formatCode>General</c:formatCode>
                <c:ptCount val="5"/>
                <c:pt idx="0">
                  <c:v>2000</c:v>
                </c:pt>
                <c:pt idx="1">
                  <c:v>2800</c:v>
                </c:pt>
                <c:pt idx="2">
                  <c:v>3200</c:v>
                </c:pt>
                <c:pt idx="3">
                  <c:v>4000</c:v>
                </c:pt>
                <c:pt idx="4">
                  <c:v>5000</c:v>
                </c:pt>
              </c:numCache>
            </c:numRef>
          </c:val>
        </c:ser>
        <c:ser>
          <c:idx val="1"/>
          <c:order val="1"/>
          <c:tx>
            <c:strRef>
              <c:f>Sheet1!$C$1</c:f>
              <c:strCache>
                <c:ptCount val="1"/>
                <c:pt idx="0">
                  <c:v>Texas</c:v>
                </c:pt>
              </c:strCache>
            </c:strRef>
          </c:tx>
          <c:spPr>
            <a:solidFill>
              <a:srgbClr val="99FFCC">
                <a:alpha val="50000"/>
              </a:srgbClr>
            </a:solidFill>
            <a:ln w="12700" cap="flat">
              <a:solidFill>
                <a:srgbClr val="F1F1F1"/>
              </a:solidFill>
              <a:prstDash val="solid"/>
              <a:round/>
            </a:ln>
            <a:effectLst>
              <a:outerShdw sx="100000" sy="100000" kx="0" ky="0" algn="bl" blurRad="38100" rotWithShape="1" dist="23000" dir="5400000">
                <a:srgbClr val="000000">
                  <a:alpha val="35000"/>
                </a:srgbClr>
              </a:outerShdw>
            </a:effectLst>
          </c:spPr>
          <c:cat>
            <c:strRef>
              <c:f>Sheet1!$A$2:$A$6</c:f>
              <c:strCache>
                <c:ptCount val="5"/>
                <c:pt idx="0">
                  <c:v>Apartment</c:v>
                </c:pt>
                <c:pt idx="1">
                  <c:v>Townhome</c:v>
                </c:pt>
                <c:pt idx="2">
                  <c:v>Duplex</c:v>
                </c:pt>
                <c:pt idx="3">
                  <c:v>House</c:v>
                </c:pt>
                <c:pt idx="4">
                  <c:v>Big House</c:v>
                </c:pt>
              </c:strCache>
            </c:strRef>
          </c:cat>
          <c:val>
            <c:numRef>
              <c:f>Sheet1!$C$2:$C$6</c:f>
              <c:numCache>
                <c:formatCode>General</c:formatCode>
                <c:ptCount val="5"/>
                <c:pt idx="0">
                  <c:v>1400</c:v>
                </c:pt>
                <c:pt idx="1">
                  <c:v>2000</c:v>
                </c:pt>
                <c:pt idx="2">
                  <c:v>2500</c:v>
                </c:pt>
                <c:pt idx="3">
                  <c:v>3000</c:v>
                </c:pt>
                <c:pt idx="4">
                  <c:v>3800</c:v>
                </c:pt>
              </c:numCache>
            </c:numRef>
          </c:val>
        </c:ser>
        <c:dLbls>
          <c:numFmt formatCode="#,##0" sourceLinked="0"/>
          <c:txPr>
            <a:bodyPr/>
            <a:lstStyle/>
            <a:p>
              <a:pPr>
                <a:defRPr b="0" i="0" strike="noStrike" sz="1000" u="none">
                  <a:solidFill>
                    <a:srgbClr val="FFFFFF"/>
                  </a:solidFill>
                  <a:latin typeface="Arial"/>
                </a:defRPr>
              </a:pPr>
            </a:p>
          </c:txPr>
          <c:dLblPos val="ctr"/>
          <c:showLegendKey val="0"/>
          <c:showVal val="1"/>
          <c:showCatName val="0"/>
          <c:showSerName val="0"/>
          <c:showPercent val="0"/>
          <c:showBubbleSize val="0"/>
          <c:showLeaderLines val="0"/>
        </c:dLbls>
        <c:gapWidth val="25"/>
        <c:overlap val="0"/>
        <c:axId val="2094734554"/>
        <c:axId val="2094734552"/>
      </c:barChart>
      <c:catAx>
        <c:axId val="2094734554"/>
        <c:scaling>
          <c:orientation val="minMax"/>
        </c:scaling>
        <c:delete val="0"/>
        <c:axPos val="b"/>
        <c:title>
          <c:tx>
            <c:rich>
              <a:bodyPr/>
              <a:lstStyle/>
              <a:p>
                <a:pPr>
                  <a:defRPr b="0" i="0" u="none" strike="noStrike">
                    <a:solidFill>
                      <a:srgbClr val="000000"/>
                    </a:solidFill>
                    <a:latin typeface="Arial"/>
                  </a:defRPr>
                </a:pPr>
                <a:r>
                  <a:rPr b="0" i="0" u="none" strike="noStrike">
                    <a:solidFill>
                      <a:srgbClr val="000000"/>
                    </a:solidFill>
                    <a:latin typeface="Arial"/>
                  </a:rPr>
                  <a:t>Housing Type</a:t>
                </a:r>
              </a:p>
            </c:rich>
          </c:tx>
          <c:layout/>
          <c:overlay val="0"/>
        </c:title>
        <c:numFmt formatCode="General" sourceLinked="0"/>
        <c:majorTickMark val="out"/>
        <c:minorTickMark val="none"/>
        <c:tickLblPos val="low"/>
        <c:spPr>
          <a:ln w="12700" cap="flat">
            <a:solidFill>
              <a:srgbClr val="888888"/>
            </a:solidFill>
            <a:prstDash val="solid"/>
            <a:round/>
          </a:ln>
        </c:spPr>
        <c:txPr>
          <a:bodyPr/>
          <a:lstStyle/>
          <a:p>
            <a:pPr>
              <a:defRPr sz="1100" b="0" i="0" u="none" strike="noStrike">
                <a:solidFill>
                  <a:srgbClr val="0000CC"/>
                </a:solidFill>
                <a:latin typeface="Times"/>
              </a:defRPr>
            </a:pPr>
            <a:endParaRPr lang="en-US"/>
          </a:p>
        </c:txPr>
        <c:crossAx val="2094734552"/>
        <c:crosses val="autoZero"/>
        <c:auto val="1"/>
        <c:lblAlgn val="ctr"/>
        <c:noMultiLvlLbl val="1"/>
        <c:tickLblSkip val="1"/>
      </c:catAx>
      <c:valAx>
        <c:axId val="2094734552"/>
        <c:scaling>
          <c:orientation val="minMax"/>
          <c:max val="5000"/>
          <c:min val="1000"/>
        </c:scaling>
        <c:delete val="1"/>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
<Relationships xmlns="http://schemas.openxmlformats.org/package/2006/relationships"><Relationship Id="rId1" Target="../media/image1.jpeg" Type="http://schemas.openxmlformats.org/officeDocument/2006/relationships/image"/><Relationship Id="rId2" Target="/ppt/charts/chart1.xml" Type="http://schemas.openxmlformats.org/officeDocument/2006/relationships/chart"/><Relationship Id="rId3" Target="../media/image2.png" Type="http://schemas.openxmlformats.org/officeDocument/2006/relationships/image"/><Relationship Id="rId4" Target="../slideMasters/slideMaster1.xml" Type="http://schemas.openxmlformats.org/officeDocument/2006/relationships/slideMaster"/></Relationships>
</file>

<file path=ppt/slideLayouts/_rels/slideLayout3.xml.rels><?xml version="1.0" encoding="UTF-8" standalone="yes"?>
<Relationships xmlns="http://schemas.openxmlformats.org/package/2006/relationships"><Relationship Id="rId1" Target="../media/image3.png" Type="http://schemas.openxmlformats.org/officeDocument/2006/relationships/image"/><Relationship Id="rId2" Target="../media/image4.png" Type="http://schemas.openxmlformats.org/officeDocument/2006/relationships/image"/><Relationship Id="rId3" Target="../slideMasters/slideMaster1.xml" Type="http://schemas.openxmlformats.org/officeDocument/2006/relationships/slideMaster"/></Relationships>
</file>

<file path=ppt/slideLayouts/_rels/slideLayout4.xml.rels><?xml version="1.0" encoding="UTF-8" standalone="yes"?>
<Relationships xmlns="http://schemas.openxmlformats.org/package/2006/relationships"><Relationship Id="rId1" Target="../media/image5.png" Type="http://schemas.openxmlformats.org/officeDocument/2006/relationships/image"/><Relationship Id="rId2"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SLIDE">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Object 1"/>
          <p:cNvSpPr/>
          <p:nvPr/>
        </p:nvSpPr>
        <p:spPr>
          <a:xfrm>
            <a:off x="3200400" y="914400"/>
            <a:ext cx="5486400" cy="0"/>
          </a:xfrm>
          <a:prstGeom prst="line">
            <a:avLst/>
          </a:prstGeom>
          <a:noFill/>
          <a:ln w="63500">
            <a:solidFill>
              <a:srgbClr val="0088CC"/>
            </a:solidFill>
            <a:prstDash val="solid"/>
          </a:ln>
        </p:spPr>
      </p:sp>
      <p:graphicFrame>
        <p:nvGraphicFramePr>
          <p:cNvPr id="3" name="Chart 2"/>
          <p:cNvGraphicFramePr/>
          <p:nvPr/>
        </p:nvGraphicFramePr>
        <p:xfrm>
          <a:off x="10332720" y="0"/>
          <a:ext cx="1828800" cy="1828800"/>
        </p:xfrm>
        <a:graphic xmlns:a="http://schemas.openxmlformats.org/drawingml/2006/main">
          <a:graphicData uri="http://schemas.openxmlformats.org/drawingml/2006/chart">
            <c:chart xmlns:c="http://schemas.openxmlformats.org/drawingml/2006/chart" r:id="rId2"/>
          </a:graphicData>
        </a:graphic>
      </p:graphicFrame>
      <p:sp>
        <p:nvSpPr>
          <p:cNvPr id="4" name="Object 3"/>
          <p:cNvSpPr/>
          <p:nvPr/>
        </p:nvSpPr>
        <p:spPr>
          <a:xfrm>
            <a:off x="0" y="4846320"/>
            <a:ext cx="12191996" cy="685800"/>
          </a:xfrm>
          <a:prstGeom prst="rect">
            <a:avLst/>
          </a:prstGeom>
          <a:solidFill>
            <a:srgbClr val="F1F1F1"/>
          </a:solidFill>
        </p:spPr>
      </p:sp>
      <p:sp>
        <p:nvSpPr>
          <p:cNvPr id="5" name="Object 4"/>
          <p:cNvSpPr/>
          <p:nvPr/>
        </p:nvSpPr>
        <p:spPr>
          <a:xfrm>
            <a:off x="2743200" y="4846320"/>
            <a:ext cx="5029200" cy="685800"/>
          </a:xfrm>
          <a:prstGeom prst="rect">
            <a:avLst/>
          </a:prstGeom>
          <a:noFill/>
        </p:spPr>
        <p:txBody>
          <a:bodyPr wrap="square" rtlCol="0" anchor="ctr" bIns="0" lIns="0" rIns="0" tIns="0"/>
          <a:lstStyle/>
          <a:p>
            <a:pPr/>
            <a:r>
              <a:rPr lang="en-US" sz="2000" dirty="0" smtClean="0">
                <a:solidFill>
                  <a:srgbClr val="363636"/>
                </a:solidFill>
                <a:latin typeface="Arial" pitchFamily="34" charset="0"/>
                <a:cs typeface="Arial" pitchFamily="34" charset="-120"/>
                <a:ea typeface="Arial" pitchFamily="34" charset="-120"/>
              </a:rPr>
              <a:t>Global IT &amp; Services :: Status Report</a:t>
            </a:r>
          </a:p>
        </p:txBody>
      </p:sp>
      <p:pic>
        <p:nvPicPr>
          <p:cNvPr id="6" name="Object 5" descr="preencoded.png">    </p:cNvPr>
          <p:cNvPicPr>
            <a:picLocks noChangeAspect="1"/>
          </p:cNvPicPr>
          <p:nvPr/>
        </p:nvPicPr>
        <p:blipFill>
          <a:blip r:embed="rId3" cstate="print"/>
          <a:stretch>
            <a:fillRect/>
          </a:stretch>
        </p:blipFill>
        <p:spPr>
          <a:xfrm>
            <a:off x="10332720" y="5852160"/>
            <a:ext cx="1527048" cy="6858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STER_SLIDE">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6309360"/>
            <a:ext cx="12191996" cy="548640"/>
          </a:xfrm>
          <a:prstGeom prst="rect">
            <a:avLst/>
          </a:prstGeom>
          <a:solidFill>
            <a:srgbClr val="003b75"/>
          </a:solidFill>
        </p:spPr>
      </p:sp>
      <p:pic>
        <p:nvPicPr>
          <p:cNvPr id="3" name="Object 2" descr="preencoded.png">    </p:cNvPr>
          <p:cNvPicPr>
            <a:picLocks noChangeAspect="1"/>
          </p:cNvPicPr>
          <p:nvPr/>
        </p:nvPicPr>
        <p:blipFill>
          <a:blip r:embed="rId1" cstate="print"/>
          <a:stretch>
            <a:fillRect/>
          </a:stretch>
        </p:blipFill>
        <p:spPr>
          <a:xfrm>
            <a:off x="11247120" y="274320"/>
            <a:ext cx="640080" cy="640080"/>
          </a:xfrm>
          <a:prstGeom prst="rect">
            <a:avLst/>
          </a:prstGeom>
        </p:spPr>
      </p:pic>
      <p:pic>
        <p:nvPicPr>
          <p:cNvPr id="4" name="Object 3" descr="preencoded.png">    </p:cNvPr>
          <p:cNvPicPr>
            <a:picLocks noChangeAspect="1"/>
          </p:cNvPicPr>
          <p:nvPr/>
        </p:nvPicPr>
        <p:blipFill>
          <a:blip r:embed="rId2" cstate="print"/>
          <a:stretch>
            <a:fillRect/>
          </a:stretch>
        </p:blipFill>
        <p:spPr>
          <a:xfrm>
            <a:off x="10469880" y="5440680"/>
            <a:ext cx="1527048" cy="685800"/>
          </a:xfrm>
          <a:prstGeom prst="rect">
            <a:avLst/>
          </a:prstGeom>
        </p:spPr>
      </p:pic>
      <p:sp>
        <p:nvSpPr>
          <p:cNvPr id="5" name="Object 4"/>
          <p:cNvSpPr/>
          <p:nvPr/>
        </p:nvSpPr>
        <p:spPr>
          <a:xfrm>
            <a:off x="0" y="6309360"/>
            <a:ext cx="12191996" cy="548640"/>
          </a:xfrm>
          <a:prstGeom prst="rect">
            <a:avLst/>
          </a:prstGeom>
          <a:noFill/>
        </p:spPr>
        <p:txBody>
          <a:bodyPr wrap="square" rtlCol="0" anchor="ctr"/>
          <a:lstStyle/>
          <a:p>
            <a:pPr algn="ctr"/>
            <a:r>
              <a:rPr lang="en-US" sz="1200" dirty="0" smtClean="0">
                <a:solidFill>
                  <a:srgbClr val="FFFFFF"/>
                </a:solidFill>
              </a:rPr>
              <a:t>S.T.A.R. Laboratories - Confidential</a:t>
            </a:r>
          </a:p>
        </p:txBody>
      </p:sp>
      <p:sp>
        <p:nvSpPr>
          <p:cNvPr id="25" name="Slide Number Placeholder 24"/>
          <p:cNvSpPr>
            <a:spLocks noGrp="1"/>
          </p:cNvSpPr>
          <p:nvPr>
            <p:ph type="sldNum" sz="quarter" idx="4294967295"/>
          </p:nvPr>
        </p:nvSpPr>
        <p:spPr>
          <a:xfrm>
            <a:off x="548640" y="6492240"/>
            <a:ext cx="800000" cy="300000"/>
          </a:xfrm>
          <a:prstGeom prst="rect">
            <a:avLst/>
          </a:prstGeom>
          <a:extLst>
            <a:ext uri="{C572A759-6A51-4108-AA02-DFA0A04FC94B}">
              <ma14:wrappingTextBoxFlag xmlns:ma14="http://schemas.microsoft.com/office/mac/drawingml/2011/main" val="0"/>
            </a:ext>
          </a:extLst>
        </p:spPr>
        <p:txBody>
          <a:bodyPr/>
          <a:lstStyle>
            <a:lvl1pPr>
              <a:defRPr sz="1000">
                <a:solidFill>
                  <a:srgbClr val="FFFFFF"/>
                </a:solidFill>
                <a:latin typeface="Arial"/>
                <a:cs typeface="Arial"/>
              </a:defRPr>
            </a:lvl1pPr>
          </a:lstStyle>
          <a:p>
            <a:fld id="{F7021451-1387-4CA6-816F-3879F97B5CBC}" type="slidenum">
              <a:rPr lang="en-US" smtClean="0"/>
              <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S_SLIDE">
    <p:bg>
      <p:bgPr>
        <a:solidFill>
          <a:srgbClr val="36ABFF"/>
        </a:solidFill>
        <a:effectLst/>
      </p:bgPr>
    </p:bg>
    <p:spTree>
      <p:nvGrpSpPr>
        <p:cNvPr id="1" name=""/>
        <p:cNvGrpSpPr/>
        <p:nvPr/>
      </p:nvGrpSpPr>
      <p:grpSpPr>
        <a:xfrm>
          <a:off x="0" y="0"/>
          <a:ext cx="0" cy="0"/>
          <a:chOff x="0" y="0"/>
          <a:chExt cx="0" cy="0"/>
        </a:xfrm>
      </p:grpSpPr>
      <p:sp>
        <p:nvSpPr>
          <p:cNvPr id="2" name="Object 1"/>
          <p:cNvSpPr/>
          <p:nvPr/>
        </p:nvSpPr>
        <p:spPr>
          <a:xfrm>
            <a:off x="0" y="3108960"/>
            <a:ext cx="12191996" cy="1828800"/>
          </a:xfrm>
          <a:prstGeom prst="rect">
            <a:avLst/>
          </a:prstGeom>
          <a:solidFill>
            <a:srgbClr val="ffffff"/>
          </a:solidFill>
        </p:spPr>
      </p:sp>
      <p:sp>
        <p:nvSpPr>
          <p:cNvPr id="3" name="Object 2"/>
          <p:cNvSpPr/>
          <p:nvPr/>
        </p:nvSpPr>
        <p:spPr>
          <a:xfrm>
            <a:off x="0" y="822960"/>
            <a:ext cx="12191996" cy="914400"/>
          </a:xfrm>
          <a:prstGeom prst="rect">
            <a:avLst/>
          </a:prstGeom>
          <a:noFill/>
        </p:spPr>
        <p:txBody>
          <a:bodyPr wrap="square" rtlCol="0" anchor="ctr"/>
          <a:lstStyle/>
          <a:p>
            <a:pPr algn="ctr"/>
            <a:r>
              <a:rPr lang="en-US" sz="6000" dirty="0" smtClean="0">
                <a:solidFill>
                  <a:srgbClr val="FFFFFF"/>
                </a:solidFill>
                <a:latin typeface="Arial" pitchFamily="34" charset="0"/>
                <a:cs typeface="Arial" pitchFamily="34" charset="-120"/>
                <a:ea typeface="Arial" pitchFamily="34" charset="-120"/>
              </a:rPr>
              <a:t>Thank You!</a:t>
            </a:r>
          </a:p>
        </p:txBody>
      </p:sp>
      <p:pic>
        <p:nvPicPr>
          <p:cNvPr id="4" name="Object 3" descr="images/starlabs_logo.png">    </p:cNvPr>
          <p:cNvPicPr>
            <a:picLocks noChangeAspect="1"/>
          </p:cNvPicPr>
          <p:nvPr/>
        </p:nvPicPr>
        <p:blipFill>
          <a:blip r:embed="rId1" cstate="print"/>
          <a:stretch>
            <a:fillRect/>
          </a:stretch>
        </p:blipFill>
        <p:spPr>
          <a:xfrm>
            <a:off x="4206240" y="3200400"/>
            <a:ext cx="3657600" cy="164592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slideLayouts/slideLayout2.xml" Type="http://schemas.openxmlformats.org/officeDocument/2006/relationships/slideLayout"/></Relationships>
</file>

<file path=ppt/slides/_rels/slide10.xml.rels><?xml version="1.0" encoding="UTF-8" standalone="yes"?>
<Relationships xmlns="http://schemas.openxmlformats.org/package/2006/relationships"><Relationship Id="rId1" Target="/ppt/charts/chart19.xml" Type="http://schemas.openxmlformats.org/officeDocument/2006/relationships/chart"/><Relationship Id="rId2" Target="../slideLayouts/slideLayout1.xml" Type="http://schemas.openxmlformats.org/officeDocument/2006/relationships/slideLayout"/></Relationships>
</file>

<file path=ppt/slides/_rels/slide11.xml.rels><?xml version="1.0" encoding="UTF-8" standalone="yes"?>
<Relationships xmlns="http://schemas.openxmlformats.org/package/2006/relationships"><Relationship Id="rId1" Target="/ppt/charts/chart20.xml" Type="http://schemas.openxmlformats.org/officeDocument/2006/relationships/chart"/><Relationship Id="rId2" Target="/ppt/charts/chart21.xml" Type="http://schemas.openxmlformats.org/officeDocument/2006/relationships/chart"/><Relationship Id="rId3" Target="/ppt/charts/chart22.xml" Type="http://schemas.openxmlformats.org/officeDocument/2006/relationships/chart"/><Relationship Id="rId4" Target="/ppt/charts/chart23.xml" Type="http://schemas.openxmlformats.org/officeDocument/2006/relationships/chart"/><Relationship Id="rId5" Target="../slideLayouts/slideLayout1.xml" Type="http://schemas.openxmlformats.org/officeDocument/2006/relationships/slideLayout"/></Relationships>
</file>

<file path=ppt/slides/_rels/slide12.xml.rels><?xml version="1.0" encoding="UTF-8" standalone="yes"?>
<Relationships xmlns="http://schemas.openxmlformats.org/package/2006/relationships"><Relationship Id="rId1" Target="/ppt/charts/chart24.xml" Type="http://schemas.openxmlformats.org/officeDocument/2006/relationships/chart"/><Relationship Id="rId2" Target="/ppt/charts/chart25.xml" Type="http://schemas.openxmlformats.org/officeDocument/2006/relationships/chart"/><Relationship Id="rId3" Target="/ppt/charts/chart26.xml" Type="http://schemas.openxmlformats.org/officeDocument/2006/relationships/chart"/><Relationship Id="rId4" Target="/ppt/charts/chart27.xml" Type="http://schemas.openxmlformats.org/officeDocument/2006/relationships/chart"/><Relationship Id="rId5" Target="/ppt/charts/chart28.xml" Type="http://schemas.openxmlformats.org/officeDocument/2006/relationships/chart"/><Relationship Id="rId6" Target="/ppt/charts/chart29.xml" Type="http://schemas.openxmlformats.org/officeDocument/2006/relationships/chart"/><Relationship Id="rId7" Target="/ppt/charts/chart30.xml" Type="http://schemas.openxmlformats.org/officeDocument/2006/relationships/chart"/><Relationship Id="rId8" Target="../slideLayouts/slideLayout1.xml" Type="http://schemas.openxmlformats.org/officeDocument/2006/relationships/slideLayout"/></Relationships>
</file>

<file path=ppt/slides/_rels/slide13.xml.rels><?xml version="1.0" encoding="UTF-8" standalone="yes"?>
<Relationships xmlns="http://schemas.openxmlformats.org/package/2006/relationships"><Relationship Id="rId1" Target="/ppt/charts/chart31.xml" Type="http://schemas.openxmlformats.org/officeDocument/2006/relationships/chart"/><Relationship Id="rId2" Target="../slideLayouts/slideLayout1.xml" Type="http://schemas.openxmlformats.org/officeDocument/2006/relationships/slideLayout"/></Relationships>
</file>

<file path=ppt/slides/_rels/slide14.xml.rels><?xml version="1.0" encoding="UTF-8" standalone="yes"?>
<Relationships xmlns="http://schemas.openxmlformats.org/package/2006/relationships"><Relationship Id="rId1" Target="/ppt/charts/chart32.xml" Type="http://schemas.openxmlformats.org/officeDocument/2006/relationships/chart"/><Relationship Id="rId2" Target="/ppt/charts/chart33.xml" Type="http://schemas.openxmlformats.org/officeDocument/2006/relationships/chart"/><Relationship Id="rId3" Target="/ppt/charts/chart34.xml" Type="http://schemas.openxmlformats.org/officeDocument/2006/relationships/chart"/><Relationship Id="rId4" Target="/ppt/charts/chart35.xml" Type="http://schemas.openxmlformats.org/officeDocument/2006/relationships/chart"/><Relationship Id="rId5" Target="../slideLayouts/slideLayout1.xml" Type="http://schemas.openxmlformats.org/officeDocument/2006/relationships/slideLayout"/></Relationships>
</file>

<file path=ppt/slides/_rels/slide15.xml.rels><?xml version="1.0" encoding="UTF-8" standalone="yes"?>
<Relationships xmlns="http://schemas.openxmlformats.org/package/2006/relationships"><Relationship Id="rId1" Target="../media/image6.gif" Type="http://schemas.openxmlformats.org/officeDocument/2006/relationships/image"/><Relationship Id="rId2" Target="/ppt/charts/chart36.xml" Type="http://schemas.openxmlformats.org/officeDocument/2006/relationships/chart"/><Relationship Id="rId3" Target="/ppt/charts/chart37.xml" Type="http://schemas.openxmlformats.org/officeDocument/2006/relationships/chart"/><Relationship Id="rId4" Target="/ppt/charts/chart38.xml" Type="http://schemas.openxmlformats.org/officeDocument/2006/relationships/chart"/><Relationship Id="rId5" Target="/ppt/charts/chart39.xml" Type="http://schemas.openxmlformats.org/officeDocument/2006/relationships/chart"/><Relationship Id="rId6" Target="/ppt/charts/chart40.xml" Type="http://schemas.openxmlformats.org/officeDocument/2006/relationships/chart"/><Relationship Id="rId7" Target="/ppt/charts/chart41.xml" Type="http://schemas.openxmlformats.org/officeDocument/2006/relationships/chart"/><Relationship Id="rId8" Target="../slideLayouts/slideLayout1.xml" Type="http://schemas.openxmlformats.org/officeDocument/2006/relationships/slideLayout"/></Relationships>
</file>

<file path=ppt/slides/_rels/slide16.xml.rels><?xml version="1.0" encoding="UTF-8" standalone="yes"?>
<Relationships xmlns="http://schemas.openxmlformats.org/package/2006/relationships"><Relationship Id="rId1" Target="/ppt/charts/chart42.xml" Type="http://schemas.openxmlformats.org/officeDocument/2006/relationships/chart"/><Relationship Id="rId2" Target="/ppt/charts/chart43.xml" Type="http://schemas.openxmlformats.org/officeDocument/2006/relationships/chart"/><Relationship Id="rId3" Target="../slideLayouts/slideLayout1.xml" Type="http://schemas.openxmlformats.org/officeDocument/2006/relationships/slideLayout"/></Relationships>
</file>

<file path=ppt/slides/_rels/slide17.xml.rels><?xml version="1.0" encoding="UTF-8" standalone="yes"?>
<Relationships xmlns="http://schemas.openxmlformats.org/package/2006/relationships"><Relationship Id="rId1" Target="/ppt/charts/chart44.xml" Type="http://schemas.openxmlformats.org/officeDocument/2006/relationships/chart"/><Relationship Id="rId2" Target="/ppt/charts/chart45.xml" Type="http://schemas.openxmlformats.org/officeDocument/2006/relationships/chart"/><Relationship Id="rId3" Target="/ppt/charts/chart46.xml" Type="http://schemas.openxmlformats.org/officeDocument/2006/relationships/chart"/><Relationship Id="rId4" Target="/ppt/charts/chart47.xml" Type="http://schemas.openxmlformats.org/officeDocument/2006/relationships/chart"/><Relationship Id="rId5" Target="../slideLayouts/slideLayout1.xml" Type="http://schemas.openxmlformats.org/officeDocument/2006/relationships/slideLayout"/></Relationships>
</file>

<file path=ppt/slides/_rels/slide18.xml.rels><?xml version="1.0" encoding="UTF-8" standalone="yes"?>
<Relationships xmlns="http://schemas.openxmlformats.org/package/2006/relationships"><Relationship Id="rId1" Target="/ppt/charts/chart48.xml" Type="http://schemas.openxmlformats.org/officeDocument/2006/relationships/chart"/><Relationship Id="rId2" Target="/ppt/charts/chart49.xml" Type="http://schemas.openxmlformats.org/officeDocument/2006/relationships/chart"/><Relationship Id="rId3" Target="/ppt/charts/chart50.xml" Type="http://schemas.openxmlformats.org/officeDocument/2006/relationships/chart"/><Relationship Id="rId4" Target="/ppt/charts/chart51.xml" Type="http://schemas.openxmlformats.org/officeDocument/2006/relationships/chart"/><Relationship Id="rId5" Target="../slideLayouts/slideLayout1.xml" Type="http://schemas.openxmlformats.org/officeDocument/2006/relationships/slideLayout"/></Relationships>
</file>

<file path=ppt/slides/_rels/slide19.xml.rels><?xml version="1.0" encoding="UTF-8" standalone="yes"?>
<Relationships xmlns="http://schemas.openxmlformats.org/package/2006/relationships"><Relationship Id="rId1" Target="/ppt/charts/chart52.xml" Type="http://schemas.openxmlformats.org/officeDocument/2006/relationships/chart"/><Relationship Id="rId2" Target="/ppt/charts/chart53.xml" Type="http://schemas.openxmlformats.org/officeDocument/2006/relationships/chart"/><Relationship Id="rId3" Target="/ppt/charts/chart54.xml" Type="http://schemas.openxmlformats.org/officeDocument/2006/relationships/chart"/><Relationship Id="rId4" Target="/ppt/charts/chart55.xml" Type="http://schemas.openxmlformats.org/officeDocument/2006/relationships/chart"/><Relationship Id="rId5" Target="../slideLayouts/slideLayout1.xml" Type="http://schemas.openxmlformats.org/officeDocument/2006/relationships/slideLayout"/></Relationships>
</file>

<file path=ppt/slides/_rels/slide2.xml.rels><?xml version="1.0" encoding="UTF-8" standalone="yes"?>
<Relationships xmlns="http://schemas.openxmlformats.org/package/2006/relationships"><Relationship Id="rId1" Target="../slideLayouts/slideLayout3.xml" Type="http://schemas.openxmlformats.org/officeDocument/2006/relationships/slideLayout"/></Relationships>
</file>

<file path=ppt/slides/_rels/slide20.xml.rels><?xml version="1.0" encoding="UTF-8" standalone="yes"?>
<Relationships xmlns="http://schemas.openxmlformats.org/package/2006/relationships"><Relationship Id="rId1" Target="../media/image7.gif" Type="http://schemas.openxmlformats.org/officeDocument/2006/relationships/image"/><Relationship Id="rId2" Target="../media/image8.gif" Type="http://schemas.openxmlformats.org/officeDocument/2006/relationships/image"/><Relationship Id="rId3" Target="../media/image9.png" Type="http://schemas.openxmlformats.org/officeDocument/2006/relationships/image"/><Relationship Id="rId4" Target="../media/image10.jpeg" Type="http://schemas.openxmlformats.org/officeDocument/2006/relationships/image"/><Relationship Id="rId5" Target="https://github.com/gitbrent/pptxgenjs" TargetMode="External" Type="http://schemas.openxmlformats.org/officeDocument/2006/relationships/hyperlink"/><Relationship Id="rId6" Target="../media/image11.jpg" Type="http://schemas.openxmlformats.org/officeDocument/2006/relationships/image"/><Relationship Id="rId7" Target="../media/image12.png" Type="http://schemas.openxmlformats.org/officeDocument/2006/relationships/image"/><Relationship Id="rId8" Target="../slideLayouts/slideLayout1.xml" Type="http://schemas.openxmlformats.org/officeDocument/2006/relationships/slideLayout"/></Relationships>
</file>

<file path=ppt/slides/_rels/slide21.xml.rels><?xml version="1.0" encoding="UTF-8" standalone="yes"?>
<Relationships xmlns="http://schemas.openxmlformats.org/package/2006/relationships"><Relationship Id="rId1" Target="../media/image13.png" Type="http://schemas.openxmlformats.org/officeDocument/2006/relationships/image"/><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slideLayouts/slideLayout1.xml" Type="http://schemas.openxmlformats.org/officeDocument/2006/relationships/slideLayout"/></Relationships>
</file>

<file path=ppt/slides/_rels/slide22.xml.rels><?xml version="1.0" encoding="UTF-8" standalone="yes"?>
<Relationships xmlns="http://schemas.openxmlformats.org/package/2006/relationships"><Relationship Id="rId68" Target="../media/media67.m4v" Type="http://schemas.openxmlformats.org/officeDocument/2006/relationships/video"/><Relationship Id="rId69" Target="../media/media67.m4v" Type="http://schemas.microsoft.com/office/2007/relationships/media"/><Relationship Id="rId70" Target="../media/image67.png" Type="http://schemas.openxmlformats.org/officeDocument/2006/relationships/image"/><Relationship Id="rId71" Target="../media/media70.mpg" Type="http://schemas.openxmlformats.org/officeDocument/2006/relationships/video"/><Relationship Id="rId72" Target="../media/media70.mpg" Type="http://schemas.microsoft.com/office/2007/relationships/media"/><Relationship Id="rId73" Target="../media/image70.png" Type="http://schemas.openxmlformats.org/officeDocument/2006/relationships/image"/><Relationship Id="rId74" Target="../media/media73.mov" Type="http://schemas.openxmlformats.org/officeDocument/2006/relationships/video"/><Relationship Id="rId75" Target="../media/media73.mov" Type="http://schemas.microsoft.com/office/2007/relationships/media"/><Relationship Id="rId76" Target="../media/image73.png" Type="http://schemas.openxmlformats.org/officeDocument/2006/relationships/image"/><Relationship Id="rId77" Target="../media/media76.mp4" Type="http://schemas.openxmlformats.org/officeDocument/2006/relationships/video"/><Relationship Id="rId78" Target="../media/media76.mp4" Type="http://schemas.microsoft.com/office/2007/relationships/media"/><Relationship Id="rId79" Target="../media/image76.png" Type="http://schemas.openxmlformats.org/officeDocument/2006/relationships/image"/><Relationship Id="rId80" Target="../media/media79.avi" Type="http://schemas.openxmlformats.org/officeDocument/2006/relationships/video"/><Relationship Id="rId81" Target="../media/media79.avi" Type="http://schemas.microsoft.com/office/2007/relationships/media"/><Relationship Id="rId82" Target="../media/image79.png" Type="http://schemas.openxmlformats.org/officeDocument/2006/relationships/image"/><Relationship Id="rId83" Target="https://www.youtube.com/embed/Dph6ynRVyUc" TargetMode="External" Type="http://schemas.openxmlformats.org/officeDocument/2006/relationships/video"/><Relationship Id="rId84" Target="../media/image82.png" Type="http://schemas.openxmlformats.org/officeDocument/2006/relationships/image"/><Relationship Id="rId85" Target="../slideLayouts/slideLayout1.xml" Type="http://schemas.openxmlformats.org/officeDocument/2006/relationships/slideLayout"/></Relationships>
</file>

<file path=ppt/slides/_rels/slide23.xml.rels><?xml version="1.0" encoding="UTF-8" standalone="yes"?>
<Relationships xmlns="http://schemas.openxmlformats.org/package/2006/relationships"><Relationship Id="rId85" Target="../media/media84.mp3" Type="http://schemas.openxmlformats.org/officeDocument/2006/relationships/audio"/><Relationship Id="rId86" Target="../media/media84.mp3" Type="http://schemas.microsoft.com/office/2007/relationships/media"/><Relationship Id="rId87" Target="../media/image84.png" Type="http://schemas.openxmlformats.org/officeDocument/2006/relationships/image"/><Relationship Id="rId88" Target="../media/media87.wav" Type="http://schemas.openxmlformats.org/officeDocument/2006/relationships/audio"/><Relationship Id="rId89" Target="../media/media87.wav" Type="http://schemas.microsoft.com/office/2007/relationships/media"/><Relationship Id="rId90" Target="../media/image87.png" Type="http://schemas.openxmlformats.org/officeDocument/2006/relationships/image"/><Relationship Id="rId91" Target="../slideLayouts/slideLayout1.xml" Type="http://schemas.openxmlformats.org/officeDocument/2006/relationships/slideLayout"/></Relationships>
</file>

<file path=ppt/slides/_rels/slide24.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25.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26.xml.rels><?xml version="1.0" encoding="UTF-8" standalone="yes"?>
<Relationships xmlns="http://schemas.openxmlformats.org/package/2006/relationships"><Relationship Id="rId91" Target="https://github.com/gitbrent/pptxgenjs" TargetMode="External" Type="http://schemas.openxmlformats.org/officeDocument/2006/relationships/hyperlink"/><Relationship Id="rId92" Target="https://github.com/gitbrent" TargetMode="External" Type="http://schemas.openxmlformats.org/officeDocument/2006/relationships/hyperlink"/><Relationship Id="rId93" Target="../slideLayouts/slideLayout1.xml" Type="http://schemas.openxmlformats.org/officeDocument/2006/relationships/slideLayout"/></Relationships>
</file>

<file path=ppt/slides/_rels/slide27.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28.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29.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3.xml.rels><?xml version="1.0" encoding="UTF-8" standalone="yes"?>
<Relationships xmlns="http://schemas.openxmlformats.org/package/2006/relationships"><Relationship Id="rId1" Target="../slideLayouts/slideLayout3.xml" Type="http://schemas.openxmlformats.org/officeDocument/2006/relationships/slideLayout"/></Relationships>
</file>

<file path=ppt/slides/_rels/slide30.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31.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32.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33.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34.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35.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36.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37.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38.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39.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4.xml.rels><?xml version="1.0" encoding="UTF-8" standalone="yes"?>
<Relationships xmlns="http://schemas.openxmlformats.org/package/2006/relationships"><Relationship Id="rId1" Target="../slideLayouts/slideLayout4.xml" Type="http://schemas.openxmlformats.org/officeDocument/2006/relationships/slideLayout"/></Relationships>
</file>

<file path=ppt/slides/_rels/slide40.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41.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42.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43.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44.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45.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46.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47.xml.rels><?xml version="1.0" encoding="UTF-8" standalone="yes"?>
<Relationships xmlns="http://schemas.openxmlformats.org/package/2006/relationships"><Relationship Id="rId1" Target="../slideLayouts/slideLayout3.xml" Type="http://schemas.openxmlformats.org/officeDocument/2006/relationships/slideLayout"/></Relationships>
</file>

<file path=ppt/slides/_rels/slide48.xml.rels><?xml version="1.0" encoding="UTF-8" standalone="yes"?>
<Relationships xmlns="http://schemas.openxmlformats.org/package/2006/relationships"><Relationship Id="rId1" Target="../slideLayouts/slideLayout3.xml" Type="http://schemas.openxmlformats.org/officeDocument/2006/relationships/slideLayout"/></Relationships>
</file>

<file path=ppt/slides/_rels/slide49.xml.rels><?xml version="1.0" encoding="UTF-8" standalone="yes"?>
<Relationships xmlns="http://schemas.openxmlformats.org/package/2006/relationships"><Relationship Id="rId1" Target="../slideLayouts/slideLayout3.xml" Type="http://schemas.openxmlformats.org/officeDocument/2006/relationships/slideLayout"/></Relationships>
</file>

<file path=ppt/slides/_rels/slide5.xml.rels><?xml version="1.0" encoding="UTF-8" standalone="yes"?>
<Relationships xmlns="http://schemas.openxmlformats.org/package/2006/relationships"><Relationship Id="rId1" Target="/ppt/charts/chart2.xml" Type="http://schemas.openxmlformats.org/officeDocument/2006/relationships/chart"/><Relationship Id="rId2" Target="/ppt/charts/chart3.xml" Type="http://schemas.openxmlformats.org/officeDocument/2006/relationships/chart"/><Relationship Id="rId3" Target="/ppt/charts/chart4.xml" Type="http://schemas.openxmlformats.org/officeDocument/2006/relationships/chart"/><Relationship Id="rId4" Target="/ppt/charts/chart5.xml" Type="http://schemas.openxmlformats.org/officeDocument/2006/relationships/chart"/><Relationship Id="rId5" Target="../slideLayouts/slideLayout1.xml" Type="http://schemas.openxmlformats.org/officeDocument/2006/relationships/slideLayout"/></Relationships>
</file>

<file path=ppt/slides/_rels/slide50.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51.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52.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53.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54.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55.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6.xml.rels><?xml version="1.0" encoding="UTF-8" standalone="yes"?>
<Relationships xmlns="http://schemas.openxmlformats.org/package/2006/relationships"><Relationship Id="rId1" Target="/ppt/charts/chart6.xml" Type="http://schemas.openxmlformats.org/officeDocument/2006/relationships/chart"/><Relationship Id="rId2" Target="/ppt/charts/chart7.xml" Type="http://schemas.openxmlformats.org/officeDocument/2006/relationships/chart"/><Relationship Id="rId3" Target="/ppt/charts/chart8.xml" Type="http://schemas.openxmlformats.org/officeDocument/2006/relationships/chart"/><Relationship Id="rId4" Target="/ppt/charts/chart9.xml" Type="http://schemas.openxmlformats.org/officeDocument/2006/relationships/chart"/><Relationship Id="rId5" Target="../slideLayouts/slideLayout1.xml" Type="http://schemas.openxmlformats.org/officeDocument/2006/relationships/slideLayout"/></Relationships>
</file>

<file path=ppt/slides/_rels/slide7.xml.rels><?xml version="1.0" encoding="UTF-8" standalone="yes"?>
<Relationships xmlns="http://schemas.openxmlformats.org/package/2006/relationships"><Relationship Id="rId1" Target="/ppt/charts/chart10.xml" Type="http://schemas.openxmlformats.org/officeDocument/2006/relationships/chart"/><Relationship Id="rId2" Target="/ppt/charts/chart11.xml" Type="http://schemas.openxmlformats.org/officeDocument/2006/relationships/chart"/><Relationship Id="rId3" Target="/ppt/charts/chart12.xml" Type="http://schemas.openxmlformats.org/officeDocument/2006/relationships/chart"/><Relationship Id="rId4" Target="/ppt/charts/chart13.xml" Type="http://schemas.openxmlformats.org/officeDocument/2006/relationships/chart"/><Relationship Id="rId5" Target="../slideLayouts/slideLayout1.xml" Type="http://schemas.openxmlformats.org/officeDocument/2006/relationships/slideLayout"/></Relationships>
</file>

<file path=ppt/slides/_rels/slide8.xml.rels><?xml version="1.0" encoding="UTF-8" standalone="yes"?>
<Relationships xmlns="http://schemas.openxmlformats.org/package/2006/relationships"><Relationship Id="rId1" Target="/ppt/charts/chart14.xml" Type="http://schemas.openxmlformats.org/officeDocument/2006/relationships/chart"/><Relationship Id="rId2" Target="../slideLayouts/slideLayout1.xml" Type="http://schemas.openxmlformats.org/officeDocument/2006/relationships/slideLayout"/></Relationships>
</file>

<file path=ppt/slides/_rels/slide9.xml.rels><?xml version="1.0" encoding="UTF-8" standalone="yes"?>
<Relationships xmlns="http://schemas.openxmlformats.org/package/2006/relationships"><Relationship Id="rId1" Target="/ppt/charts/chart15.xml" Type="http://schemas.openxmlformats.org/officeDocument/2006/relationships/chart"/><Relationship Id="rId2" Target="/ppt/charts/chart16.xml" Type="http://schemas.openxmlformats.org/officeDocument/2006/relationships/chart"/><Relationship Id="rId3" Target="/ppt/charts/chart17.xml" Type="http://schemas.openxmlformats.org/officeDocument/2006/relationships/chart"/><Relationship Id="rId4" Target="/ppt/charts/chart18.xml" Type="http://schemas.openxmlformats.org/officeDocument/2006/relationships/chart"/><Relationship Id="rId5" Target="../slideLayouts/slideLayout1.xml" Type="http://schemas.openxmlformats.org/officeDocument/2006/relationships/slideLayout"/></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Tornado Chart - Grid and Axis Formatting</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3" name="Chart 2"/>
          <p:cNvGraphicFramePr/>
          <p:nvPr/>
        </p:nvGraphicFramePr>
        <p:xfrm>
          <a:off x="457200" y="457200"/>
          <a:ext cx="10972796" cy="6172200"/>
        </p:xfrm>
        <a:graphic xmlns:a="http://schemas.openxmlformats.org/drawingml/2006/main">
          <a:graphicData uri="http://schemas.openxmlformats.org/drawingml/2006/chart">
            <c:chart xmlns:c="http://schemas.openxmlformats.org/drawingml/2006/chart" r:id="rId1"/>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Chart Examples: Line Smoothing, Line Size, Line Shadow, Symbol Size</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548640"/>
            <a:ext cx="5486400" cy="2743200"/>
          </a:xfrm>
          <a:prstGeom prst="rect">
            <a:avLst/>
          </a:prstGeom>
          <a:solidFill>
            <a:srgbClr val="F1F1F1"/>
          </a:solidFill>
        </p:spPr>
        <p:txBody>
          <a:bodyPr wrap="square" rtlCol="0" anchor="ctr"/>
          <a:lstStyle/>
          <a:p>
            <a:pPr/>
            <a:r>
              <a:rPr lang="en-US" dirty="0" smtClean="0">
                <a:solidFill>
                  <a:srgbClr val="F1F1F1"/>
                </a:solidFill>
              </a:rPr>
              <a:t>..</a:t>
            </a:r>
          </a:p>
        </p:txBody>
      </p:sp>
      <p:graphicFrame>
        <p:nvGraphicFramePr>
          <p:cNvPr id="4" name="Chart 3"/>
          <p:cNvGraphicFramePr/>
          <p:nvPr/>
        </p:nvGraphicFramePr>
        <p:xfrm>
          <a:off x="457200" y="548640"/>
          <a:ext cx="5486400" cy="2743200"/>
        </p:xfrm>
        <a:graphic xmlns:a="http://schemas.openxmlformats.org/drawingml/2006/main">
          <a:graphicData uri="http://schemas.openxmlformats.org/drawingml/2006/chart">
            <c:chart xmlns:c="http://schemas.openxmlformats.org/drawingml/2006/chart" r:id="rId1"/>
          </a:graphicData>
        </a:graphic>
      </p:graphicFrame>
      <p:graphicFrame>
        <p:nvGraphicFramePr>
          <p:cNvPr id="5" name="Chart 4"/>
          <p:cNvGraphicFramePr/>
          <p:nvPr/>
        </p:nvGraphicFramePr>
        <p:xfrm>
          <a:off x="6400800" y="548640"/>
          <a:ext cx="5486400" cy="2743200"/>
        </p:xfrm>
        <a:graphic xmlns:a="http://schemas.openxmlformats.org/drawingml/2006/main">
          <a:graphicData uri="http://schemas.openxmlformats.org/drawingml/2006/chart">
            <c:chart xmlns:c="http://schemas.openxmlformats.org/drawingml/2006/chart" r:id="rId2"/>
          </a:graphicData>
        </a:graphic>
      </p:graphicFrame>
      <p:graphicFrame>
        <p:nvGraphicFramePr>
          <p:cNvPr id="6" name="Chart 5"/>
          <p:cNvGraphicFramePr/>
          <p:nvPr/>
        </p:nvGraphicFramePr>
        <p:xfrm>
          <a:off x="457200" y="3657600"/>
          <a:ext cx="5486400" cy="2743200"/>
        </p:xfrm>
        <a:graphic xmlns:a="http://schemas.openxmlformats.org/drawingml/2006/main">
          <a:graphicData uri="http://schemas.openxmlformats.org/drawingml/2006/chart">
            <c:chart xmlns:c="http://schemas.openxmlformats.org/drawingml/2006/chart" r:id="rId3"/>
          </a:graphicData>
        </a:graphic>
      </p:graphicFrame>
      <p:graphicFrame>
        <p:nvGraphicFramePr>
          <p:cNvPr id="7" name="Chart 6"/>
          <p:cNvGraphicFramePr/>
          <p:nvPr/>
        </p:nvGraphicFramePr>
        <p:xfrm>
          <a:off x="6400800" y="3657600"/>
          <a:ext cx="5486400" cy="2743200"/>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Chart Examples: Line Chart: lineDataSymbol option test</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3" name="Chart 2"/>
          <p:cNvGraphicFramePr/>
          <p:nvPr/>
        </p:nvGraphicFramePr>
        <p:xfrm>
          <a:off x="0" y="457200"/>
          <a:ext cx="3886200" cy="2057400"/>
        </p:xfrm>
        <a:graphic xmlns:a="http://schemas.openxmlformats.org/drawingml/2006/main">
          <a:graphicData uri="http://schemas.openxmlformats.org/drawingml/2006/chart">
            <c:chart xmlns:c="http://schemas.openxmlformats.org/drawingml/2006/chart" r:id="rId1"/>
          </a:graphicData>
        </a:graphic>
      </p:graphicFrame>
      <p:graphicFrame>
        <p:nvGraphicFramePr>
          <p:cNvPr id="4" name="Chart 3"/>
          <p:cNvGraphicFramePr/>
          <p:nvPr/>
        </p:nvGraphicFramePr>
        <p:xfrm>
          <a:off x="3886200" y="457200"/>
          <a:ext cx="3886200" cy="2057400"/>
        </p:xfrm>
        <a:graphic xmlns:a="http://schemas.openxmlformats.org/drawingml/2006/main">
          <a:graphicData uri="http://schemas.openxmlformats.org/drawingml/2006/chart">
            <c:chart xmlns:c="http://schemas.openxmlformats.org/drawingml/2006/chart" r:id="rId2"/>
          </a:graphicData>
        </a:graphic>
      </p:graphicFrame>
      <p:graphicFrame>
        <p:nvGraphicFramePr>
          <p:cNvPr id="5" name="Chart 4"/>
          <p:cNvGraphicFramePr/>
          <p:nvPr/>
        </p:nvGraphicFramePr>
        <p:xfrm>
          <a:off x="7772400" y="457200"/>
          <a:ext cx="3886200" cy="2057400"/>
        </p:xfrm>
        <a:graphic xmlns:a="http://schemas.openxmlformats.org/drawingml/2006/main">
          <a:graphicData uri="http://schemas.openxmlformats.org/drawingml/2006/chart">
            <c:chart xmlns:c="http://schemas.openxmlformats.org/drawingml/2006/chart" r:id="rId3"/>
          </a:graphicData>
        </a:graphic>
      </p:graphicFrame>
      <p:graphicFrame>
        <p:nvGraphicFramePr>
          <p:cNvPr id="6" name="Chart 5"/>
          <p:cNvGraphicFramePr/>
          <p:nvPr/>
        </p:nvGraphicFramePr>
        <p:xfrm>
          <a:off x="0" y="2514600"/>
          <a:ext cx="3886200" cy="2057400"/>
        </p:xfrm>
        <a:graphic xmlns:a="http://schemas.openxmlformats.org/drawingml/2006/main">
          <a:graphicData uri="http://schemas.openxmlformats.org/drawingml/2006/chart">
            <c:chart xmlns:c="http://schemas.openxmlformats.org/drawingml/2006/chart" r:id="rId4"/>
          </a:graphicData>
        </a:graphic>
      </p:graphicFrame>
      <p:graphicFrame>
        <p:nvGraphicFramePr>
          <p:cNvPr id="7" name="Chart 6"/>
          <p:cNvGraphicFramePr/>
          <p:nvPr/>
        </p:nvGraphicFramePr>
        <p:xfrm>
          <a:off x="3886200" y="2514600"/>
          <a:ext cx="3886200" cy="2057400"/>
        </p:xfrm>
        <a:graphic xmlns:a="http://schemas.openxmlformats.org/drawingml/2006/main">
          <a:graphicData uri="http://schemas.openxmlformats.org/drawingml/2006/chart">
            <c:chart xmlns:c="http://schemas.openxmlformats.org/drawingml/2006/chart" r:id="rId5"/>
          </a:graphicData>
        </a:graphic>
      </p:graphicFrame>
      <p:graphicFrame>
        <p:nvGraphicFramePr>
          <p:cNvPr id="8" name="Chart 7"/>
          <p:cNvGraphicFramePr/>
          <p:nvPr/>
        </p:nvGraphicFramePr>
        <p:xfrm>
          <a:off x="7772400" y="2514600"/>
          <a:ext cx="3886200" cy="2057400"/>
        </p:xfrm>
        <a:graphic xmlns:a="http://schemas.openxmlformats.org/drawingml/2006/main">
          <a:graphicData uri="http://schemas.openxmlformats.org/drawingml/2006/chart">
            <c:chart xmlns:c="http://schemas.openxmlformats.org/drawingml/2006/chart" r:id="rId6"/>
          </a:graphicData>
        </a:graphic>
      </p:graphicFrame>
      <p:graphicFrame>
        <p:nvGraphicFramePr>
          <p:cNvPr id="9" name="Chart 8"/>
          <p:cNvGraphicFramePr/>
          <p:nvPr/>
        </p:nvGraphicFramePr>
        <p:xfrm>
          <a:off x="0" y="4572000"/>
          <a:ext cx="3886200" cy="2057400"/>
        </p:xfrm>
        <a:graphic xmlns:a="http://schemas.openxmlformats.org/drawingml/2006/main">
          <a:graphicData uri="http://schemas.openxmlformats.org/drawingml/2006/chart">
            <c:chart xmlns:c="http://schemas.openxmlformats.org/drawingml/2006/chart" r:id="rId7"/>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Chart Examples: Line Chart: Lots of Lines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3" name="Chart 2"/>
          <p:cNvGraphicFramePr/>
          <p:nvPr/>
        </p:nvGraphicFramePr>
        <p:xfrm>
          <a:off x="457200" y="548640"/>
          <a:ext cx="11582396" cy="5829300"/>
        </p:xfrm>
        <a:graphic xmlns:a="http://schemas.openxmlformats.org/drawingml/2006/main">
          <a:graphicData uri="http://schemas.openxmlformats.org/drawingml/2006/chart">
            <c:chart xmlns:c="http://schemas.openxmlformats.org/drawingml/2006/chart" r:id="rId1"/>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Chart Examples: Area Chart</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3" name="Chart 2"/>
          <p:cNvGraphicFramePr/>
          <p:nvPr/>
        </p:nvGraphicFramePr>
        <p:xfrm>
          <a:off x="457200" y="548640"/>
          <a:ext cx="5486398" cy="2743200"/>
        </p:xfrm>
        <a:graphic xmlns:a="http://schemas.openxmlformats.org/drawingml/2006/main">
          <a:graphicData uri="http://schemas.openxmlformats.org/drawingml/2006/chart">
            <c:chart xmlns:c="http://schemas.openxmlformats.org/drawingml/2006/chart" r:id="rId1"/>
          </a:graphicData>
        </a:graphic>
      </p:graphicFrame>
      <p:graphicFrame>
        <p:nvGraphicFramePr>
          <p:cNvPr id="4" name="Chart 3"/>
          <p:cNvGraphicFramePr/>
          <p:nvPr/>
        </p:nvGraphicFramePr>
        <p:xfrm>
          <a:off x="6400800" y="548640"/>
          <a:ext cx="5486398" cy="2743200"/>
        </p:xfrm>
        <a:graphic xmlns:a="http://schemas.openxmlformats.org/drawingml/2006/main">
          <a:graphicData uri="http://schemas.openxmlformats.org/drawingml/2006/chart">
            <c:chart xmlns:c="http://schemas.openxmlformats.org/drawingml/2006/chart" r:id="rId2"/>
          </a:graphicData>
        </a:graphic>
      </p:graphicFrame>
      <p:graphicFrame>
        <p:nvGraphicFramePr>
          <p:cNvPr id="5" name="Chart 4"/>
          <p:cNvGraphicFramePr/>
          <p:nvPr/>
        </p:nvGraphicFramePr>
        <p:xfrm>
          <a:off x="457200" y="3657600"/>
          <a:ext cx="5486398" cy="2743200"/>
        </p:xfrm>
        <a:graphic xmlns:a="http://schemas.openxmlformats.org/drawingml/2006/main">
          <a:graphicData uri="http://schemas.openxmlformats.org/drawingml/2006/chart">
            <c:chart xmlns:c="http://schemas.openxmlformats.org/drawingml/2006/chart" r:id="rId3"/>
          </a:graphicData>
        </a:graphic>
      </p:graphicFrame>
      <p:graphicFrame>
        <p:nvGraphicFramePr>
          <p:cNvPr id="6" name="Chart 5"/>
          <p:cNvGraphicFramePr/>
          <p:nvPr/>
        </p:nvGraphicFramePr>
        <p:xfrm>
          <a:off x="6400800" y="3657600"/>
          <a:ext cx="5486398" cy="2743200"/>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Chart Examples: Pie Charts: Legends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pic>
        <p:nvPicPr>
          <p:cNvPr id="3" name="Object 2" descr="images/cc_copyremix.gif">    </p:cNvPr>
          <p:cNvPicPr>
            <a:picLocks noChangeAspect="1"/>
          </p:cNvPicPr>
          <p:nvPr/>
        </p:nvPicPr>
        <p:blipFill>
          <a:blip r:embed="rId1" cstate="print"/>
          <a:stretch>
            <a:fillRect/>
          </a:stretch>
        </p:blipFill>
        <p:spPr>
          <a:xfrm>
            <a:off x="457200" y="914400"/>
            <a:ext cx="1097280" cy="1097280"/>
          </a:xfrm>
          <a:prstGeom prst="rect">
            <a:avLst/>
          </a:prstGeom>
        </p:spPr>
      </p:pic>
      <p:sp>
        <p:nvSpPr>
          <p:cNvPr id="4" name="Object 3"/>
          <p:cNvSpPr/>
          <p:nvPr/>
        </p:nvSpPr>
        <p:spPr>
          <a:xfrm>
            <a:off x="457200" y="457200"/>
            <a:ext cx="3840480" cy="2926080"/>
          </a:xfrm>
          <a:prstGeom prst="rect">
            <a:avLst/>
          </a:prstGeom>
          <a:solidFill>
            <a:srgbClr val="F1F1F1"/>
          </a:solidFill>
        </p:spPr>
        <p:txBody>
          <a:bodyPr wrap="square" rtlCol="0" anchor="ctr"/>
          <a:lstStyle/>
          <a:p>
            <a:pPr/>
            <a:r>
              <a:rPr lang="en-US" dirty="0" smtClean="0">
                <a:solidFill>
                  <a:srgbClr val="F1F1F1"/>
                </a:solidFill>
              </a:rPr>
              <a:t>.</a:t>
            </a:r>
          </a:p>
        </p:txBody>
      </p:sp>
      <p:graphicFrame>
        <p:nvGraphicFramePr>
          <p:cNvPr id="5" name="Chart 4"/>
          <p:cNvGraphicFramePr/>
          <p:nvPr/>
        </p:nvGraphicFramePr>
        <p:xfrm>
          <a:off x="457200" y="457200"/>
          <a:ext cx="3840480" cy="2926080"/>
        </p:xfrm>
        <a:graphic xmlns:a="http://schemas.openxmlformats.org/drawingml/2006/main">
          <a:graphicData uri="http://schemas.openxmlformats.org/drawingml/2006/chart">
            <c:chart xmlns:c="http://schemas.openxmlformats.org/drawingml/2006/chart" r:id="rId2"/>
          </a:graphicData>
        </a:graphic>
      </p:graphicFrame>
      <p:sp>
        <p:nvSpPr>
          <p:cNvPr id="6" name="Object 5"/>
          <p:cNvSpPr/>
          <p:nvPr/>
        </p:nvSpPr>
        <p:spPr>
          <a:xfrm>
            <a:off x="5120640" y="457200"/>
            <a:ext cx="2926080" cy="2926080"/>
          </a:xfrm>
          <a:prstGeom prst="rect">
            <a:avLst/>
          </a:prstGeom>
          <a:solidFill>
            <a:srgbClr val="F1F1F1"/>
          </a:solidFill>
        </p:spPr>
        <p:txBody>
          <a:bodyPr wrap="square" rtlCol="0" anchor="ctr"/>
          <a:lstStyle/>
          <a:p>
            <a:pPr/>
            <a:r>
              <a:rPr lang="en-US" dirty="0" smtClean="0">
                <a:solidFill>
                  <a:srgbClr val="F1F1F1"/>
                </a:solidFill>
              </a:rPr>
              <a:t>.</a:t>
            </a:r>
          </a:p>
        </p:txBody>
      </p:sp>
      <p:graphicFrame>
        <p:nvGraphicFramePr>
          <p:cNvPr id="7" name="Chart 6"/>
          <p:cNvGraphicFramePr/>
          <p:nvPr/>
        </p:nvGraphicFramePr>
        <p:xfrm>
          <a:off x="5120640" y="457200"/>
          <a:ext cx="2926080" cy="2926080"/>
        </p:xfrm>
        <a:graphic xmlns:a="http://schemas.openxmlformats.org/drawingml/2006/main">
          <a:graphicData uri="http://schemas.openxmlformats.org/drawingml/2006/chart">
            <c:chart xmlns:c="http://schemas.openxmlformats.org/drawingml/2006/chart" r:id="rId3"/>
          </a:graphicData>
        </a:graphic>
      </p:graphicFrame>
      <p:sp>
        <p:nvSpPr>
          <p:cNvPr id="8" name="Object 7"/>
          <p:cNvSpPr/>
          <p:nvPr/>
        </p:nvSpPr>
        <p:spPr>
          <a:xfrm>
            <a:off x="457200" y="3657600"/>
            <a:ext cx="3840480" cy="2926080"/>
          </a:xfrm>
          <a:prstGeom prst="rect">
            <a:avLst/>
          </a:prstGeom>
          <a:solidFill>
            <a:srgbClr val="F1F1F1"/>
          </a:solidFill>
        </p:spPr>
        <p:txBody>
          <a:bodyPr wrap="square" rtlCol="0" anchor="ctr"/>
          <a:lstStyle/>
          <a:p>
            <a:pPr/>
            <a:r>
              <a:rPr lang="en-US" dirty="0" smtClean="0">
                <a:solidFill>
                  <a:srgbClr val="F1F1F1"/>
                </a:solidFill>
              </a:rPr>
              <a:t>.</a:t>
            </a:r>
          </a:p>
        </p:txBody>
      </p:sp>
      <p:graphicFrame>
        <p:nvGraphicFramePr>
          <p:cNvPr id="9" name="Chart 8"/>
          <p:cNvGraphicFramePr/>
          <p:nvPr/>
        </p:nvGraphicFramePr>
        <p:xfrm>
          <a:off x="457200" y="3657600"/>
          <a:ext cx="3840480" cy="2926080"/>
        </p:xfrm>
        <a:graphic xmlns:a="http://schemas.openxmlformats.org/drawingml/2006/main">
          <a:graphicData uri="http://schemas.openxmlformats.org/drawingml/2006/chart">
            <c:chart xmlns:c="http://schemas.openxmlformats.org/drawingml/2006/chart" r:id="rId4"/>
          </a:graphicData>
        </a:graphic>
      </p:graphicFrame>
      <p:sp>
        <p:nvSpPr>
          <p:cNvPr id="10" name="Object 9"/>
          <p:cNvSpPr/>
          <p:nvPr/>
        </p:nvSpPr>
        <p:spPr>
          <a:xfrm>
            <a:off x="5120640" y="3657600"/>
            <a:ext cx="2926080" cy="2926080"/>
          </a:xfrm>
          <a:prstGeom prst="rect">
            <a:avLst/>
          </a:prstGeom>
          <a:solidFill>
            <a:srgbClr val="F1F1F1"/>
          </a:solidFill>
        </p:spPr>
        <p:txBody>
          <a:bodyPr wrap="square" rtlCol="0" anchor="ctr"/>
          <a:lstStyle/>
          <a:p>
            <a:pPr/>
            <a:r>
              <a:rPr lang="en-US" dirty="0" smtClean="0">
                <a:solidFill>
                  <a:srgbClr val="F1F1F1"/>
                </a:solidFill>
              </a:rPr>
              <a:t>.</a:t>
            </a:r>
          </a:p>
        </p:txBody>
      </p:sp>
      <p:graphicFrame>
        <p:nvGraphicFramePr>
          <p:cNvPr id="11" name="Chart 10"/>
          <p:cNvGraphicFramePr/>
          <p:nvPr/>
        </p:nvGraphicFramePr>
        <p:xfrm>
          <a:off x="5120640" y="3657600"/>
          <a:ext cx="2926080" cy="2926080"/>
        </p:xfrm>
        <a:graphic xmlns:a="http://schemas.openxmlformats.org/drawingml/2006/main">
          <a:graphicData uri="http://schemas.openxmlformats.org/drawingml/2006/chart">
            <c:chart xmlns:c="http://schemas.openxmlformats.org/drawingml/2006/chart" r:id="rId5"/>
          </a:graphicData>
        </a:graphic>
      </p:graphicFrame>
      <p:sp>
        <p:nvSpPr>
          <p:cNvPr id="12" name="Object 11"/>
          <p:cNvSpPr/>
          <p:nvPr/>
        </p:nvSpPr>
        <p:spPr>
          <a:xfrm>
            <a:off x="8961120" y="457200"/>
            <a:ext cx="2926080" cy="2926080"/>
          </a:xfrm>
          <a:prstGeom prst="rect">
            <a:avLst/>
          </a:prstGeom>
          <a:solidFill>
            <a:srgbClr val="F1F1F1"/>
          </a:solidFill>
        </p:spPr>
        <p:txBody>
          <a:bodyPr wrap="square" rtlCol="0" anchor="ctr"/>
          <a:lstStyle/>
          <a:p>
            <a:pPr/>
            <a:r>
              <a:rPr lang="en-US" dirty="0" smtClean="0">
                <a:solidFill>
                  <a:srgbClr val="F1F1F1"/>
                </a:solidFill>
              </a:rPr>
              <a:t>.</a:t>
            </a:r>
          </a:p>
        </p:txBody>
      </p:sp>
      <p:graphicFrame>
        <p:nvGraphicFramePr>
          <p:cNvPr id="13" name="Chart 12"/>
          <p:cNvGraphicFramePr/>
          <p:nvPr/>
        </p:nvGraphicFramePr>
        <p:xfrm>
          <a:off x="8961120" y="457200"/>
          <a:ext cx="2926080" cy="2926080"/>
        </p:xfrm>
        <a:graphic xmlns:a="http://schemas.openxmlformats.org/drawingml/2006/main">
          <a:graphicData uri="http://schemas.openxmlformats.org/drawingml/2006/chart">
            <c:chart xmlns:c="http://schemas.openxmlformats.org/drawingml/2006/chart" r:id="rId6"/>
          </a:graphicData>
        </a:graphic>
      </p:graphicFrame>
      <p:sp>
        <p:nvSpPr>
          <p:cNvPr id="14" name="Object 13"/>
          <p:cNvSpPr/>
          <p:nvPr/>
        </p:nvSpPr>
        <p:spPr>
          <a:xfrm>
            <a:off x="8961120" y="3657600"/>
            <a:ext cx="2926080" cy="2926080"/>
          </a:xfrm>
          <a:prstGeom prst="rect">
            <a:avLst/>
          </a:prstGeom>
          <a:solidFill>
            <a:srgbClr val="F1F1F1"/>
          </a:solidFill>
        </p:spPr>
        <p:txBody>
          <a:bodyPr wrap="square" rtlCol="0" anchor="ctr"/>
          <a:lstStyle/>
          <a:p>
            <a:pPr/>
            <a:r>
              <a:rPr lang="en-US" dirty="0" smtClean="0">
                <a:solidFill>
                  <a:srgbClr val="F1F1F1"/>
                </a:solidFill>
              </a:rPr>
              <a:t>.</a:t>
            </a:r>
          </a:p>
        </p:txBody>
      </p:sp>
      <p:graphicFrame>
        <p:nvGraphicFramePr>
          <p:cNvPr id="15" name="Chart 14"/>
          <p:cNvGraphicFramePr/>
          <p:nvPr/>
        </p:nvGraphicFramePr>
        <p:xfrm>
          <a:off x="8961120" y="3657600"/>
          <a:ext cx="2926080" cy="2926080"/>
        </p:xfrm>
        <a:graphic xmlns:a="http://schemas.openxmlformats.org/drawingml/2006/main">
          <a:graphicData uri="http://schemas.openxmlformats.org/drawingml/2006/chart">
            <c:chart xmlns:c="http://schemas.openxmlformats.org/drawingml/2006/chart" r:id="rId7"/>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graphicFrame>
        <p:nvGraphicFramePr>
          <p:cNvPr id="17" name="Table 16"/>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Chart Examples: Doughnut Chart</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914400"/>
            <a:ext cx="5486400" cy="5486400"/>
          </a:xfrm>
          <a:prstGeom prst="rect">
            <a:avLst/>
          </a:prstGeom>
          <a:solidFill>
            <a:srgbClr val="F1F1F1"/>
          </a:solidFill>
        </p:spPr>
        <p:txBody>
          <a:bodyPr wrap="square" rtlCol="0" anchor="ctr"/>
          <a:lstStyle/>
          <a:p>
            <a:pPr/>
            <a:r>
              <a:rPr lang="en-US" dirty="0" smtClean="0">
                <a:solidFill>
                  <a:srgbClr val="F1F1F1"/>
                </a:solidFill>
              </a:rPr>
              <a:t>.</a:t>
            </a:r>
          </a:p>
        </p:txBody>
      </p:sp>
      <p:graphicFrame>
        <p:nvGraphicFramePr>
          <p:cNvPr id="4" name="Chart 3"/>
          <p:cNvGraphicFramePr/>
          <p:nvPr/>
        </p:nvGraphicFramePr>
        <p:xfrm>
          <a:off x="457200" y="914400"/>
          <a:ext cx="5486400" cy="5486400"/>
        </p:xfrm>
        <a:graphic xmlns:a="http://schemas.openxmlformats.org/drawingml/2006/main">
          <a:graphicData uri="http://schemas.openxmlformats.org/drawingml/2006/chart">
            <c:chart xmlns:c="http://schemas.openxmlformats.org/drawingml/2006/chart" r:id="rId1"/>
          </a:graphicData>
        </a:graphic>
      </p:graphicFrame>
      <p:graphicFrame>
        <p:nvGraphicFramePr>
          <p:cNvPr id="5" name="Chart 4"/>
          <p:cNvGraphicFramePr/>
          <p:nvPr/>
        </p:nvGraphicFramePr>
        <p:xfrm>
          <a:off x="6400800" y="914400"/>
          <a:ext cx="5486400" cy="5486400"/>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Chart Examples: XY Scatter Chart</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3" name="Chart 2"/>
          <p:cNvGraphicFramePr/>
          <p:nvPr/>
        </p:nvGraphicFramePr>
        <p:xfrm>
          <a:off x="457200" y="548640"/>
          <a:ext cx="5486398" cy="2743200"/>
        </p:xfrm>
        <a:graphic xmlns:a="http://schemas.openxmlformats.org/drawingml/2006/main">
          <a:graphicData uri="http://schemas.openxmlformats.org/drawingml/2006/chart">
            <c:chart xmlns:c="http://schemas.openxmlformats.org/drawingml/2006/chart" r:id="rId1"/>
          </a:graphicData>
        </a:graphic>
      </p:graphicFrame>
      <p:graphicFrame>
        <p:nvGraphicFramePr>
          <p:cNvPr id="4" name="Chart 3"/>
          <p:cNvGraphicFramePr/>
          <p:nvPr/>
        </p:nvGraphicFramePr>
        <p:xfrm>
          <a:off x="6400800" y="548640"/>
          <a:ext cx="5486398" cy="2743200"/>
        </p:xfrm>
        <a:graphic xmlns:a="http://schemas.openxmlformats.org/drawingml/2006/main">
          <a:graphicData uri="http://schemas.openxmlformats.org/drawingml/2006/chart">
            <c:chart xmlns:c="http://schemas.openxmlformats.org/drawingml/2006/chart" r:id="rId2"/>
          </a:graphicData>
        </a:graphic>
      </p:graphicFrame>
      <p:graphicFrame>
        <p:nvGraphicFramePr>
          <p:cNvPr id="5" name="Chart 4"/>
          <p:cNvGraphicFramePr/>
          <p:nvPr/>
        </p:nvGraphicFramePr>
        <p:xfrm>
          <a:off x="457200" y="3657600"/>
          <a:ext cx="5486398" cy="2743200"/>
        </p:xfrm>
        <a:graphic xmlns:a="http://schemas.openxmlformats.org/drawingml/2006/main">
          <a:graphicData uri="http://schemas.openxmlformats.org/drawingml/2006/chart">
            <c:chart xmlns:c="http://schemas.openxmlformats.org/drawingml/2006/chart" r:id="rId3"/>
          </a:graphicData>
        </a:graphic>
      </p:graphicFrame>
      <p:graphicFrame>
        <p:nvGraphicFramePr>
          <p:cNvPr id="6" name="Chart 5"/>
          <p:cNvGraphicFramePr/>
          <p:nvPr/>
        </p:nvGraphicFramePr>
        <p:xfrm>
          <a:off x="6400800" y="3657600"/>
          <a:ext cx="5486398" cy="2743200"/>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graphicFrame>
        <p:nvGraphicFramePr>
          <p:cNvPr id="19" name="Table 18"/>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Chart Examples: Multi-Type Charts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3" name="Chart 2"/>
          <p:cNvGraphicFramePr/>
          <p:nvPr/>
        </p:nvGraphicFramePr>
        <p:xfrm>
          <a:off x="6400800" y="3657600"/>
          <a:ext cx="5486400" cy="2743200"/>
        </p:xfrm>
        <a:graphic xmlns:a="http://schemas.openxmlformats.org/drawingml/2006/main">
          <a:graphicData uri="http://schemas.openxmlformats.org/drawingml/2006/chart">
            <c:chart xmlns:c="http://schemas.openxmlformats.org/drawingml/2006/chart" r:id="rId1"/>
          </a:graphicData>
        </a:graphic>
      </p:graphicFrame>
      <p:graphicFrame>
        <p:nvGraphicFramePr>
          <p:cNvPr id="4" name="Chart 3"/>
          <p:cNvGraphicFramePr/>
          <p:nvPr/>
        </p:nvGraphicFramePr>
        <p:xfrm>
          <a:off x="548640" y="3657600"/>
          <a:ext cx="5486400" cy="2743200"/>
        </p:xfrm>
        <a:graphic xmlns:a="http://schemas.openxmlformats.org/drawingml/2006/main">
          <a:graphicData uri="http://schemas.openxmlformats.org/drawingml/2006/chart">
            <c:chart xmlns:c="http://schemas.openxmlformats.org/drawingml/2006/chart" r:id="rId2"/>
          </a:graphicData>
        </a:graphic>
      </p:graphicFrame>
      <p:graphicFrame>
        <p:nvGraphicFramePr>
          <p:cNvPr id="5" name="Chart 4"/>
          <p:cNvGraphicFramePr/>
          <p:nvPr/>
        </p:nvGraphicFramePr>
        <p:xfrm>
          <a:off x="548640" y="548640"/>
          <a:ext cx="5486400" cy="2743200"/>
        </p:xfrm>
        <a:graphic xmlns:a="http://schemas.openxmlformats.org/drawingml/2006/main">
          <a:graphicData uri="http://schemas.openxmlformats.org/drawingml/2006/chart">
            <c:chart xmlns:c="http://schemas.openxmlformats.org/drawingml/2006/chart" r:id="rId3"/>
          </a:graphicData>
        </a:graphic>
      </p:graphicFrame>
      <p:graphicFrame>
        <p:nvGraphicFramePr>
          <p:cNvPr id="6" name="Chart 5"/>
          <p:cNvGraphicFramePr/>
          <p:nvPr/>
        </p:nvGraphicFramePr>
        <p:xfrm>
          <a:off x="6400800" y="548640"/>
          <a:ext cx="5486400" cy="2743200"/>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graphicFrame>
        <p:nvGraphicFramePr>
          <p:cNvPr id="20" name="Table 19"/>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Chart Options: Shadow, Transparent Colors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3" name="Chart 2"/>
          <p:cNvGraphicFramePr/>
          <p:nvPr/>
        </p:nvGraphicFramePr>
        <p:xfrm>
          <a:off x="457200" y="548640"/>
          <a:ext cx="5486400" cy="2743200"/>
        </p:xfrm>
        <a:graphic xmlns:a="http://schemas.openxmlformats.org/drawingml/2006/main">
          <a:graphicData uri="http://schemas.openxmlformats.org/drawingml/2006/chart">
            <c:chart xmlns:c="http://schemas.openxmlformats.org/drawingml/2006/chart" r:id="rId1"/>
          </a:graphicData>
        </a:graphic>
      </p:graphicFrame>
      <p:graphicFrame>
        <p:nvGraphicFramePr>
          <p:cNvPr id="4" name="Chart 3"/>
          <p:cNvGraphicFramePr/>
          <p:nvPr/>
        </p:nvGraphicFramePr>
        <p:xfrm>
          <a:off x="6400800" y="548640"/>
          <a:ext cx="5486400" cy="2743200"/>
        </p:xfrm>
        <a:graphic xmlns:a="http://schemas.openxmlformats.org/drawingml/2006/main">
          <a:graphicData uri="http://schemas.openxmlformats.org/drawingml/2006/chart">
            <c:chart xmlns:c="http://schemas.openxmlformats.org/drawingml/2006/chart" r:id="rId2"/>
          </a:graphicData>
        </a:graphic>
      </p:graphicFrame>
      <p:graphicFrame>
        <p:nvGraphicFramePr>
          <p:cNvPr id="5" name="Chart 4"/>
          <p:cNvGraphicFramePr/>
          <p:nvPr/>
        </p:nvGraphicFramePr>
        <p:xfrm>
          <a:off x="457200" y="3474720"/>
          <a:ext cx="5486400" cy="3200400"/>
        </p:xfrm>
        <a:graphic xmlns:a="http://schemas.openxmlformats.org/drawingml/2006/main">
          <a:graphicData uri="http://schemas.openxmlformats.org/drawingml/2006/chart">
            <c:chart xmlns:c="http://schemas.openxmlformats.org/drawingml/2006/chart" r:id="rId3"/>
          </a:graphicData>
        </a:graphic>
      </p:graphicFrame>
      <p:graphicFrame>
        <p:nvGraphicFramePr>
          <p:cNvPr id="6" name="Chart 5"/>
          <p:cNvGraphicFramePr/>
          <p:nvPr/>
        </p:nvGraphicFramePr>
        <p:xfrm>
          <a:off x="6400800" y="3474720"/>
          <a:ext cx="5486400" cy="3200400"/>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Object 1"/>
          <p:cNvSpPr/>
          <p:nvPr/>
        </p:nvSpPr>
        <p:spPr>
          <a:xfrm>
            <a:off x="1828800" y="1828800"/>
            <a:ext cx="9143997" cy="274320"/>
          </a:xfrm>
          <a:prstGeom prst="rect">
            <a:avLst/>
          </a:prstGeom>
          <a:noFill/>
        </p:spPr>
        <p:txBody>
          <a:bodyPr wrap="square" rtlCol="0" anchor="ctr"/>
          <a:lstStyle/>
          <a:p>
            <a:pPr/>
            <a:r>
              <a:rPr lang="en-US" dirty="0" smtClean="0">
                <a:solidFill>
                  <a:srgbClr val="000000"/>
                </a:solidFill>
              </a:rPr>
              <a:t>Slide 2 - using MASTER_SLIDE</a:t>
            </a:r>
          </a:p>
        </p:txBody>
      </p:sp>
      <p:sp>
        <p:nvSpPr>
          <p:cNvPr id="25" name="Slide Number Placeholder 24"/>
          <p:cNvSpPr>
            <a:spLocks noGrp="1"/>
          </p:cNvSpPr>
          <p:nvPr>
            <p:ph type="sldNum" sz="quarter" idx="4294967295"/>
          </p:nvPr>
        </p:nvSpPr>
        <p:spPr>
          <a:xfrm>
            <a:off x="548640" y="6492240"/>
            <a:ext cx="800000" cy="300000"/>
          </a:xfrm>
          <a:prstGeom prst="rect">
            <a:avLst/>
          </a:prstGeom>
          <a:extLst>
            <a:ext uri="{C572A759-6A51-4108-AA02-DFA0A04FC94B}">
              <ma14:wrappingTextBoxFlag xmlns:ma14="http://schemas.microsoft.com/office/mac/drawingml/2011/main" val="0"/>
            </a:ext>
          </a:extLst>
        </p:spPr>
        <p:txBody>
          <a:bodyPr/>
          <a:lstStyle>
            <a:lvl1pPr>
              <a:defRPr sz="1000">
                <a:solidFill>
                  <a:srgbClr val="FFFFFF"/>
                </a:solidFill>
                <a:latin typeface="Arial"/>
                <a:cs typeface="Arial"/>
              </a:defRPr>
            </a:lvl1pPr>
          </a:lstStyle>
          <a:p>
            <a:fld id="{F7021451-1387-4CA6-816F-3879F97B5CBC}" type="slidenum">
              <a:rPr lang="en-US" smtClean="0"/>
              <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graphicFrame>
        <p:nvGraphicFramePr>
          <p:cNvPr id="21" name="Table 20"/>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Image Examples: Misc Image Types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548640"/>
            <a:ext cx="2286000" cy="365760"/>
          </a:xfrm>
          <a:prstGeom prst="rect">
            <a:avLst/>
          </a:prstGeom>
          <a:noFill/>
        </p:spPr>
        <p:txBody>
          <a:bodyPr wrap="square" rtlCol="0" anchor="ctr"/>
          <a:lstStyle/>
          <a:p>
            <a:pPr/>
            <a:r>
              <a:rPr lang="en-US" dirty="0" smtClean="0">
                <a:solidFill>
                  <a:srgbClr val="0088CC"/>
                </a:solidFill>
              </a:rPr>
              <a:t>Type: GIF</a:t>
            </a:r>
          </a:p>
        </p:txBody>
      </p:sp>
      <p:pic>
        <p:nvPicPr>
          <p:cNvPr id="4" name="Object 3" descr="images/cc_copyremix.gif">    </p:cNvPr>
          <p:cNvPicPr>
            <a:picLocks noChangeAspect="1"/>
          </p:cNvPicPr>
          <p:nvPr/>
        </p:nvPicPr>
        <p:blipFill>
          <a:blip r:embed="rId1" cstate="print"/>
          <a:stretch>
            <a:fillRect/>
          </a:stretch>
        </p:blipFill>
        <p:spPr>
          <a:xfrm>
            <a:off x="548640" y="1005840"/>
            <a:ext cx="1097280" cy="1097280"/>
          </a:xfrm>
          <a:prstGeom prst="rect">
            <a:avLst/>
          </a:prstGeom>
        </p:spPr>
      </p:pic>
      <p:sp>
        <p:nvSpPr>
          <p:cNvPr id="5" name="Object 4"/>
          <p:cNvSpPr/>
          <p:nvPr/>
        </p:nvSpPr>
        <p:spPr>
          <a:xfrm>
            <a:off x="3346704" y="548640"/>
            <a:ext cx="2286000" cy="365760"/>
          </a:xfrm>
          <a:prstGeom prst="rect">
            <a:avLst/>
          </a:prstGeom>
          <a:noFill/>
        </p:spPr>
        <p:txBody>
          <a:bodyPr wrap="square" rtlCol="0" anchor="ctr"/>
          <a:lstStyle/>
          <a:p>
            <a:pPr/>
            <a:r>
              <a:rPr lang="en-US" dirty="0" smtClean="0">
                <a:solidFill>
                  <a:srgbClr val="0088CC"/>
                </a:solidFill>
              </a:rPr>
              <a:t>Type: Anim-GIF</a:t>
            </a:r>
          </a:p>
        </p:txBody>
      </p:sp>
      <p:pic>
        <p:nvPicPr>
          <p:cNvPr id="6" name="Object 5" descr="images/anim_campfire.gif">    </p:cNvPr>
          <p:cNvPicPr>
            <a:picLocks noChangeAspect="1"/>
          </p:cNvPicPr>
          <p:nvPr/>
        </p:nvPicPr>
        <p:blipFill>
          <a:blip r:embed="rId2" cstate="print"/>
          <a:stretch>
            <a:fillRect/>
          </a:stretch>
        </p:blipFill>
        <p:spPr>
          <a:xfrm>
            <a:off x="3474720" y="640080"/>
            <a:ext cx="1627632" cy="1627632"/>
          </a:xfrm>
          <a:prstGeom prst="rect">
            <a:avLst/>
          </a:prstGeom>
        </p:spPr>
      </p:pic>
      <p:sp>
        <p:nvSpPr>
          <p:cNvPr id="7" name="Object 6"/>
          <p:cNvSpPr/>
          <p:nvPr/>
        </p:nvSpPr>
        <p:spPr>
          <a:xfrm>
            <a:off x="6245352" y="548640"/>
            <a:ext cx="2743200" cy="365760"/>
          </a:xfrm>
          <a:prstGeom prst="rect">
            <a:avLst/>
          </a:prstGeom>
          <a:noFill/>
        </p:spPr>
        <p:txBody>
          <a:bodyPr wrap="square" rtlCol="0" anchor="ctr"/>
          <a:lstStyle/>
          <a:p>
            <a:pPr/>
            <a:r>
              <a:rPr lang="en-US" dirty="0" smtClean="0">
                <a:solidFill>
                  <a:srgbClr val="0088CC"/>
                </a:solidFill>
              </a:rPr>
              <a:t>Pre-Encoded PNG</a:t>
            </a:r>
          </a:p>
        </p:txBody>
      </p:sp>
      <p:pic>
        <p:nvPicPr>
          <p:cNvPr id="8" name="Object 7" descr="preencoded.png">    </p:cNvPr>
          <p:cNvPicPr>
            <a:picLocks noChangeAspect="1"/>
          </p:cNvPicPr>
          <p:nvPr/>
        </p:nvPicPr>
        <p:blipFill>
          <a:blip r:embed="rId3" cstate="print"/>
          <a:stretch>
            <a:fillRect/>
          </a:stretch>
        </p:blipFill>
        <p:spPr>
          <a:xfrm>
            <a:off x="6858000" y="1005840"/>
            <a:ext cx="914400" cy="914400"/>
          </a:xfrm>
          <a:prstGeom prst="rect">
            <a:avLst/>
          </a:prstGeom>
        </p:spPr>
      </p:pic>
      <p:sp>
        <p:nvSpPr>
          <p:cNvPr id="9" name="Object 8"/>
          <p:cNvSpPr/>
          <p:nvPr/>
        </p:nvSpPr>
        <p:spPr>
          <a:xfrm>
            <a:off x="9134856" y="548640"/>
            <a:ext cx="2743200" cy="365760"/>
          </a:xfrm>
          <a:prstGeom prst="rect">
            <a:avLst/>
          </a:prstGeom>
          <a:noFill/>
        </p:spPr>
        <p:txBody>
          <a:bodyPr wrap="square" rtlCol="0" anchor="ctr"/>
          <a:lstStyle/>
          <a:p>
            <a:pPr/>
            <a:r>
              <a:rPr lang="en-US" dirty="0" smtClean="0">
                <a:solidFill>
                  <a:srgbClr val="0088CC"/>
                </a:solidFill>
              </a:rPr>
              <a:t>Hyperlink Image</a:t>
            </a:r>
          </a:p>
        </p:txBody>
      </p:sp>
      <p:pic>
        <p:nvPicPr>
          <p:cNvPr id="10" name="Object 9" descr="preencoded.png">
            <a:hlinkClick r:id="rId5" tooltip="Visit Homepage"/>
          </p:cNvPr>
          <p:cNvPicPr>
            <a:picLocks noChangeAspect="1"/>
          </p:cNvPicPr>
          <p:nvPr/>
        </p:nvPicPr>
        <p:blipFill>
          <a:blip r:embed="rId4" cstate="print"/>
          <a:stretch>
            <a:fillRect/>
          </a:stretch>
        </p:blipFill>
        <p:spPr>
          <a:xfrm>
            <a:off x="9784080" y="1097280"/>
            <a:ext cx="731520" cy="731520"/>
          </a:xfrm>
          <a:prstGeom prst="rect">
            <a:avLst/>
          </a:prstGeom>
        </p:spPr>
      </p:pic>
      <p:sp>
        <p:nvSpPr>
          <p:cNvPr id="11" name="Object 10"/>
          <p:cNvSpPr/>
          <p:nvPr/>
        </p:nvSpPr>
        <p:spPr>
          <a:xfrm>
            <a:off x="457200" y="2468880"/>
            <a:ext cx="2286000" cy="365760"/>
          </a:xfrm>
          <a:prstGeom prst="rect">
            <a:avLst/>
          </a:prstGeom>
          <a:noFill/>
        </p:spPr>
        <p:txBody>
          <a:bodyPr wrap="square" rtlCol="0" anchor="ctr"/>
          <a:lstStyle/>
          <a:p>
            <a:pPr/>
            <a:r>
              <a:rPr lang="en-US" dirty="0" smtClean="0">
                <a:solidFill>
                  <a:srgbClr val="0088CC"/>
                </a:solidFill>
              </a:rPr>
              <a:t>Type: JPG</a:t>
            </a:r>
          </a:p>
        </p:txBody>
      </p:sp>
      <p:pic>
        <p:nvPicPr>
          <p:cNvPr id="12" name="Object 11" descr="images/cc_logo.jpg">    </p:cNvPr>
          <p:cNvPicPr>
            <a:picLocks noChangeAspect="1"/>
          </p:cNvPicPr>
          <p:nvPr/>
        </p:nvPicPr>
        <p:blipFill>
          <a:blip r:embed="rId6" cstate="print"/>
          <a:stretch>
            <a:fillRect/>
          </a:stretch>
        </p:blipFill>
        <p:spPr>
          <a:xfrm>
            <a:off x="457200" y="2926080"/>
            <a:ext cx="4572000" cy="3383280"/>
          </a:xfrm>
          <a:prstGeom prst="rect">
            <a:avLst/>
          </a:prstGeom>
        </p:spPr>
      </p:pic>
      <p:sp>
        <p:nvSpPr>
          <p:cNvPr id="13" name="Object 12"/>
          <p:cNvSpPr/>
          <p:nvPr/>
        </p:nvSpPr>
        <p:spPr>
          <a:xfrm>
            <a:off x="6035040" y="2468880"/>
            <a:ext cx="2286000" cy="365760"/>
          </a:xfrm>
          <a:prstGeom prst="rect">
            <a:avLst/>
          </a:prstGeom>
          <a:noFill/>
        </p:spPr>
        <p:txBody>
          <a:bodyPr wrap="square" rtlCol="0" anchor="ctr"/>
          <a:lstStyle/>
          <a:p>
            <a:pPr/>
            <a:r>
              <a:rPr lang="en-US" dirty="0" smtClean="0">
                <a:solidFill>
                  <a:srgbClr val="0088CC"/>
                </a:solidFill>
              </a:rPr>
              <a:t>Type: PNG</a:t>
            </a:r>
          </a:p>
        </p:txBody>
      </p:sp>
      <p:pic>
        <p:nvPicPr>
          <p:cNvPr id="14" name="Object 13" descr="images/cc_license_comp.png">    </p:cNvPr>
          <p:cNvPicPr>
            <a:picLocks noChangeAspect="1"/>
          </p:cNvPicPr>
          <p:nvPr/>
        </p:nvPicPr>
        <p:blipFill>
          <a:blip r:embed="rId7" cstate="print"/>
          <a:stretch>
            <a:fillRect/>
          </a:stretch>
        </p:blipFill>
        <p:spPr>
          <a:xfrm>
            <a:off x="6035040" y="2926080"/>
            <a:ext cx="5760720" cy="33832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graphicFrame>
        <p:nvGraphicFramePr>
          <p:cNvPr id="22" name="Table 21"/>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Image Examples: Image Sizing</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548640"/>
            <a:ext cx="2743200" cy="274320"/>
          </a:xfrm>
          <a:prstGeom prst="rect">
            <a:avLst/>
          </a:prstGeom>
          <a:noFill/>
        </p:spPr>
        <p:txBody>
          <a:bodyPr wrap="square" rtlCol="0" anchor="ctr"/>
          <a:lstStyle/>
          <a:p>
            <a:pPr/>
            <a:r>
              <a:rPr lang="en-US" dirty="0" smtClean="0">
                <a:solidFill>
                  <a:srgbClr val="0088CC"/>
                </a:solidFill>
              </a:rPr>
              <a:t>Sizing: None</a:t>
            </a:r>
          </a:p>
        </p:txBody>
      </p:sp>
      <p:pic>
        <p:nvPicPr>
          <p:cNvPr id="4" name="Object 3" descr="preencoded.png">    </p:cNvPr>
          <p:cNvPicPr>
            <a:picLocks noChangeAspect="1"/>
          </p:cNvPicPr>
          <p:nvPr/>
        </p:nvPicPr>
        <p:blipFill>
          <a:blip r:embed="rId1" cstate="print"/>
          <a:stretch>
            <a:fillRect/>
          </a:stretch>
        </p:blipFill>
        <p:spPr>
          <a:xfrm>
            <a:off x="457200" y="1005840"/>
            <a:ext cx="4572000" cy="2286000"/>
          </a:xfrm>
          <a:prstGeom prst="rect">
            <a:avLst/>
          </a:prstGeom>
        </p:spPr>
      </p:pic>
      <p:sp>
        <p:nvSpPr>
          <p:cNvPr id="5" name="Object 4"/>
          <p:cNvSpPr/>
          <p:nvPr/>
        </p:nvSpPr>
        <p:spPr>
          <a:xfrm>
            <a:off x="548640" y="3886200"/>
            <a:ext cx="2743200" cy="274320"/>
          </a:xfrm>
          <a:prstGeom prst="rect">
            <a:avLst/>
          </a:prstGeom>
          <a:noFill/>
        </p:spPr>
        <p:txBody>
          <a:bodyPr wrap="square" rtlCol="0" anchor="ctr"/>
          <a:lstStyle/>
          <a:p>
            <a:pPr/>
            <a:r>
              <a:rPr lang="en-US" dirty="0" smtClean="0">
                <a:solidFill>
                  <a:srgbClr val="0088CC"/>
                </a:solidFill>
              </a:rPr>
              <a:t>Sizing: `contain`</a:t>
            </a:r>
          </a:p>
        </p:txBody>
      </p:sp>
      <p:pic>
        <p:nvPicPr>
          <p:cNvPr id="6" name="Object 5" descr="preencoded.png">    </p:cNvPr>
          <p:cNvPicPr>
            <a:picLocks noChangeAspect="1"/>
          </p:cNvPicPr>
          <p:nvPr/>
        </p:nvPicPr>
        <p:blipFill>
          <a:blip r:embed="rId2" cstate="print"/>
          <a:srcRect l="0" r="0" t="0" b="0"/>
          <a:stretch/>
        </p:blipFill>
        <p:spPr>
          <a:xfrm>
            <a:off x="548640" y="4251960"/>
            <a:ext cx="2743200" cy="1371600"/>
          </a:xfrm>
          <a:prstGeom prst="rect">
            <a:avLst/>
          </a:prstGeom>
        </p:spPr>
      </p:pic>
      <p:sp>
        <p:nvSpPr>
          <p:cNvPr id="7" name="Object 6"/>
          <p:cNvSpPr/>
          <p:nvPr/>
        </p:nvSpPr>
        <p:spPr>
          <a:xfrm>
            <a:off x="4846320" y="3886200"/>
            <a:ext cx="2743200" cy="274320"/>
          </a:xfrm>
          <a:prstGeom prst="rect">
            <a:avLst/>
          </a:prstGeom>
          <a:noFill/>
        </p:spPr>
        <p:txBody>
          <a:bodyPr wrap="square" rtlCol="0" anchor="ctr"/>
          <a:lstStyle/>
          <a:p>
            <a:pPr/>
            <a:r>
              <a:rPr lang="en-US" dirty="0" smtClean="0">
                <a:solidFill>
                  <a:srgbClr val="0088CC"/>
                </a:solidFill>
              </a:rPr>
              <a:t>Sizing: `cover`</a:t>
            </a:r>
          </a:p>
        </p:txBody>
      </p:sp>
      <p:pic>
        <p:nvPicPr>
          <p:cNvPr id="8" name="Object 7" descr="preencoded.png">    </p:cNvPr>
          <p:cNvPicPr>
            <a:picLocks noChangeAspect="1"/>
          </p:cNvPicPr>
          <p:nvPr/>
        </p:nvPicPr>
        <p:blipFill>
          <a:blip r:embed="rId3" cstate="print"/>
          <a:srcRect l="0" r="0" t="3000" b="3000"/>
          <a:stretch/>
        </p:blipFill>
        <p:spPr>
          <a:xfrm>
            <a:off x="4846320" y="4251960"/>
            <a:ext cx="3657600" cy="1719072"/>
          </a:xfrm>
          <a:prstGeom prst="rect">
            <a:avLst/>
          </a:prstGeom>
        </p:spPr>
      </p:pic>
      <p:sp>
        <p:nvSpPr>
          <p:cNvPr id="9" name="Object 8"/>
          <p:cNvSpPr/>
          <p:nvPr/>
        </p:nvSpPr>
        <p:spPr>
          <a:xfrm>
            <a:off x="9144000" y="3886200"/>
            <a:ext cx="2743200" cy="274320"/>
          </a:xfrm>
          <a:prstGeom prst="rect">
            <a:avLst/>
          </a:prstGeom>
          <a:noFill/>
        </p:spPr>
        <p:txBody>
          <a:bodyPr wrap="square" rtlCol="0" anchor="ctr"/>
          <a:lstStyle/>
          <a:p>
            <a:pPr/>
            <a:r>
              <a:rPr lang="en-US" dirty="0" smtClean="0">
                <a:solidFill>
                  <a:srgbClr val="0088CC"/>
                </a:solidFill>
              </a:rPr>
              <a:t>Sizing: `crop`</a:t>
            </a:r>
          </a:p>
        </p:txBody>
      </p:sp>
      <p:pic>
        <p:nvPicPr>
          <p:cNvPr id="10" name="Object 9" descr="preencoded.png">    </p:cNvPr>
          <p:cNvPicPr>
            <a:picLocks noChangeAspect="1"/>
          </p:cNvPicPr>
          <p:nvPr/>
        </p:nvPicPr>
        <p:blipFill>
          <a:blip r:embed="rId4" cstate="print"/>
          <a:srcRect l="10000" r="30000" t="20000" b="20000"/>
          <a:stretch/>
        </p:blipFill>
        <p:spPr>
          <a:xfrm>
            <a:off x="9144000" y="4251960"/>
            <a:ext cx="2743200" cy="13716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graphicFrame>
        <p:nvGraphicFramePr>
          <p:cNvPr id="23" name="Table 22"/>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Media: Video Examples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548640"/>
            <a:ext cx="3657600" cy="365760"/>
          </a:xfrm>
          <a:prstGeom prst="rect">
            <a:avLst/>
          </a:prstGeom>
          <a:noFill/>
        </p:spPr>
        <p:txBody>
          <a:bodyPr wrap="square" rtlCol="0" anchor="ctr"/>
          <a:lstStyle/>
          <a:p>
            <a:pPr/>
            <a:r>
              <a:rPr lang="en-US" dirty="0" smtClean="0">
                <a:solidFill>
                  <a:srgbClr val="0088CC"/>
                </a:solidFill>
              </a:rPr>
              <a:t>Video: m4v</a:t>
            </a:r>
          </a:p>
        </p:txBody>
      </p:sp>
      <p:pic>
        <p:nvPicPr>
          <p:cNvPr id="70" name="sample">
            <a:hlinkClick r:id="" action="ppaction://media"/>
          </p:cNvPr>
          <p:cNvPicPr>
            <a:picLocks noChangeAspect="1"/>
          </p:cNvPicPr>
          <p:nvPr>
            <a:videoFile r:link="rId68"/>
            <p:extLst>
              <p:ext uri="{DAA4B4D4-6D71-4841-9C94-3DE7FCFB9230}">
                <p14:media xmlns:p14="http://schemas.microsoft.com/office/powerpoint/2010/main" r:embed="rId69"/>
              </p:ext>
            </p:extLst>
          </p:nvPr>
        </p:nvPicPr>
        <p:blipFill>
          <a:blip r:embed="rId70"/>
          <a:stretch>
            <a:fillRect/>
          </a:stretch>
        </p:blipFill>
        <p:spPr>
          <a:xfrm>
            <a:off x="457200" y="914400"/>
            <a:ext cx="3657600" cy="2075688"/>
          </a:xfrm>
          <a:prstGeom prst="rect">
            <a:avLst/>
          </a:prstGeom>
        </p:spPr>
      </p:pic>
      <p:sp>
        <p:nvSpPr>
          <p:cNvPr id="5" name="Object 4"/>
          <p:cNvSpPr/>
          <p:nvPr/>
        </p:nvSpPr>
        <p:spPr>
          <a:xfrm>
            <a:off x="5029200" y="548640"/>
            <a:ext cx="2743200" cy="365760"/>
          </a:xfrm>
          <a:prstGeom prst="rect">
            <a:avLst/>
          </a:prstGeom>
          <a:noFill/>
        </p:spPr>
        <p:txBody>
          <a:bodyPr wrap="square" rtlCol="0" anchor="ctr"/>
          <a:lstStyle/>
          <a:p>
            <a:pPr/>
            <a:r>
              <a:rPr lang="en-US" dirty="0" smtClean="0">
                <a:solidFill>
                  <a:srgbClr val="0088CC"/>
                </a:solidFill>
              </a:rPr>
              <a:t>Video: mpg</a:t>
            </a:r>
          </a:p>
        </p:txBody>
      </p:sp>
      <p:pic>
        <p:nvPicPr>
          <p:cNvPr id="73" name="sample">
            <a:hlinkClick r:id="" action="ppaction://media"/>
          </p:cNvPr>
          <p:cNvPicPr>
            <a:picLocks noChangeAspect="1"/>
          </p:cNvPicPr>
          <p:nvPr>
            <a:videoFile r:link="rId71"/>
            <p:extLst>
              <p:ext uri="{DAA4B4D4-6D71-4841-9C94-3DE7FCFB9230}">
                <p14:media xmlns:p14="http://schemas.microsoft.com/office/powerpoint/2010/main" r:embed="rId72"/>
              </p:ext>
            </p:extLst>
          </p:nvPr>
        </p:nvPicPr>
        <p:blipFill>
          <a:blip r:embed="rId73"/>
          <a:stretch>
            <a:fillRect/>
          </a:stretch>
        </p:blipFill>
        <p:spPr>
          <a:xfrm>
            <a:off x="5029200" y="914400"/>
            <a:ext cx="2743200" cy="1874520"/>
          </a:xfrm>
          <a:prstGeom prst="rect">
            <a:avLst/>
          </a:prstGeom>
        </p:spPr>
      </p:pic>
      <p:sp>
        <p:nvSpPr>
          <p:cNvPr id="7" name="Object 6"/>
          <p:cNvSpPr/>
          <p:nvPr/>
        </p:nvSpPr>
        <p:spPr>
          <a:xfrm>
            <a:off x="8595360" y="548640"/>
            <a:ext cx="2743200" cy="365760"/>
          </a:xfrm>
          <a:prstGeom prst="rect">
            <a:avLst/>
          </a:prstGeom>
          <a:noFill/>
        </p:spPr>
        <p:txBody>
          <a:bodyPr wrap="square" rtlCol="0" anchor="ctr"/>
          <a:lstStyle/>
          <a:p>
            <a:pPr/>
            <a:r>
              <a:rPr lang="en-US" dirty="0" smtClean="0">
                <a:solidFill>
                  <a:srgbClr val="0088CC"/>
                </a:solidFill>
              </a:rPr>
              <a:t>Video: mov</a:t>
            </a:r>
          </a:p>
        </p:txBody>
      </p:sp>
      <p:pic>
        <p:nvPicPr>
          <p:cNvPr id="76" name="sample">
            <a:hlinkClick r:id="" action="ppaction://media"/>
          </p:cNvPr>
          <p:cNvPicPr>
            <a:picLocks noChangeAspect="1"/>
          </p:cNvPicPr>
          <p:nvPr>
            <a:videoFile r:link="rId74"/>
            <p:extLst>
              <p:ext uri="{DAA4B4D4-6D71-4841-9C94-3DE7FCFB9230}">
                <p14:media xmlns:p14="http://schemas.microsoft.com/office/powerpoint/2010/main" r:embed="rId75"/>
              </p:ext>
            </p:extLst>
          </p:nvPr>
        </p:nvPicPr>
        <p:blipFill>
          <a:blip r:embed="rId76"/>
          <a:stretch>
            <a:fillRect/>
          </a:stretch>
        </p:blipFill>
        <p:spPr>
          <a:xfrm>
            <a:off x="8595360" y="914400"/>
            <a:ext cx="2743200" cy="1563624"/>
          </a:xfrm>
          <a:prstGeom prst="rect">
            <a:avLst/>
          </a:prstGeom>
        </p:spPr>
      </p:pic>
      <p:sp>
        <p:nvSpPr>
          <p:cNvPr id="9" name="Object 8"/>
          <p:cNvSpPr/>
          <p:nvPr/>
        </p:nvSpPr>
        <p:spPr>
          <a:xfrm>
            <a:off x="457200" y="3291840"/>
            <a:ext cx="3657600" cy="365760"/>
          </a:xfrm>
          <a:prstGeom prst="rect">
            <a:avLst/>
          </a:prstGeom>
          <a:noFill/>
        </p:spPr>
        <p:txBody>
          <a:bodyPr wrap="square" rtlCol="0" anchor="ctr"/>
          <a:lstStyle/>
          <a:p>
            <a:pPr/>
            <a:r>
              <a:rPr lang="en-US" dirty="0" smtClean="0">
                <a:solidFill>
                  <a:srgbClr val="0088CC"/>
                </a:solidFill>
              </a:rPr>
              <a:t>Video: mp4</a:t>
            </a:r>
          </a:p>
        </p:txBody>
      </p:sp>
      <p:pic>
        <p:nvPicPr>
          <p:cNvPr id="79" name="sample">
            <a:hlinkClick r:id="" action="ppaction://media"/>
          </p:cNvPr>
          <p:cNvPicPr>
            <a:picLocks noChangeAspect="1"/>
          </p:cNvPicPr>
          <p:nvPr>
            <a:videoFile r:link="rId77"/>
            <p:extLst>
              <p:ext uri="{DAA4B4D4-6D71-4841-9C94-3DE7FCFB9230}">
                <p14:media xmlns:p14="http://schemas.microsoft.com/office/powerpoint/2010/main" r:embed="rId78"/>
              </p:ext>
            </p:extLst>
          </p:nvPr>
        </p:nvPicPr>
        <p:blipFill>
          <a:blip r:embed="rId79"/>
          <a:stretch>
            <a:fillRect/>
          </a:stretch>
        </p:blipFill>
        <p:spPr>
          <a:xfrm>
            <a:off x="457200" y="3657600"/>
            <a:ext cx="3657600" cy="2743200"/>
          </a:xfrm>
          <a:prstGeom prst="rect">
            <a:avLst/>
          </a:prstGeom>
        </p:spPr>
      </p:pic>
      <p:sp>
        <p:nvSpPr>
          <p:cNvPr id="11" name="Object 10"/>
          <p:cNvSpPr/>
          <p:nvPr/>
        </p:nvSpPr>
        <p:spPr>
          <a:xfrm>
            <a:off x="5029200" y="3291840"/>
            <a:ext cx="2743200" cy="365760"/>
          </a:xfrm>
          <a:prstGeom prst="rect">
            <a:avLst/>
          </a:prstGeom>
          <a:noFill/>
        </p:spPr>
        <p:txBody>
          <a:bodyPr wrap="square" rtlCol="0" anchor="ctr"/>
          <a:lstStyle/>
          <a:p>
            <a:pPr/>
            <a:r>
              <a:rPr lang="en-US" dirty="0" smtClean="0">
                <a:solidFill>
                  <a:srgbClr val="0088CC"/>
                </a:solidFill>
              </a:rPr>
              <a:t>Video: avi</a:t>
            </a:r>
          </a:p>
        </p:txBody>
      </p:sp>
      <p:pic>
        <p:nvPicPr>
          <p:cNvPr id="82" name="sample">
            <a:hlinkClick r:id="" action="ppaction://media"/>
          </p:cNvPr>
          <p:cNvPicPr>
            <a:picLocks noChangeAspect="1"/>
          </p:cNvPicPr>
          <p:nvPr>
            <a:videoFile r:link="rId80"/>
            <p:extLst>
              <p:ext uri="{DAA4B4D4-6D71-4841-9C94-3DE7FCFB9230}">
                <p14:media xmlns:p14="http://schemas.microsoft.com/office/powerpoint/2010/main" r:embed="rId81"/>
              </p:ext>
            </p:extLst>
          </p:nvPr>
        </p:nvPicPr>
        <p:blipFill>
          <a:blip r:embed="rId82"/>
          <a:stretch>
            <a:fillRect/>
          </a:stretch>
        </p:blipFill>
        <p:spPr>
          <a:xfrm>
            <a:off x="5029200" y="3657600"/>
            <a:ext cx="2743200" cy="2057400"/>
          </a:xfrm>
          <a:prstGeom prst="rect">
            <a:avLst/>
          </a:prstGeom>
        </p:spPr>
      </p:pic>
      <p:sp>
        <p:nvSpPr>
          <p:cNvPr id="13" name="Object 12"/>
          <p:cNvSpPr/>
          <p:nvPr/>
        </p:nvSpPr>
        <p:spPr>
          <a:xfrm>
            <a:off x="8595360" y="3291840"/>
            <a:ext cx="2743200" cy="365760"/>
          </a:xfrm>
          <a:prstGeom prst="rect">
            <a:avLst/>
          </a:prstGeom>
          <a:noFill/>
        </p:spPr>
        <p:txBody>
          <a:bodyPr wrap="square" rtlCol="0" anchor="ctr"/>
          <a:lstStyle/>
          <a:p>
            <a:pPr/>
            <a:r>
              <a:rPr lang="en-US" dirty="0" smtClean="0">
                <a:solidFill>
                  <a:srgbClr val="0088CC"/>
                </a:solidFill>
              </a:rPr>
              <a:t>Online: YouTube</a:t>
            </a:r>
          </a:p>
        </p:txBody>
      </p:sp>
      <p:pic>
        <p:nvPicPr>
          <p:cNvPr id="85" name="Picture13"/>
          <p:cNvPicPr/>
          <p:nvPr>
            <a:videoFile r:link="rId83"/>
          </p:nvPr>
        </p:nvPicPr>
        <p:blipFill>
          <a:blip r:embed="rId85"/>
          <a:stretch>
            <a:fillRect/>
          </a:stretch>
        </p:blipFill>
        <p:spPr>
          <a:xfrm>
            <a:off x="8595360" y="3657600"/>
            <a:ext cx="2743200" cy="2057400"/>
          </a:xfrm>
          <a:prstGeom prst="rect">
            <a:avLst/>
          </a:prstGeom>
        </p:spPr>
      </p:pic>
      <p:sp>
        <p:nvSpPr>
          <p:cNvPr id="15" name="Object 14"/>
          <p:cNvSpPr/>
          <p:nvPr/>
        </p:nvSpPr>
        <p:spPr>
          <a:xfrm>
            <a:off x="0" y="6400800"/>
            <a:ext cx="12191996" cy="484632"/>
          </a:xfrm>
          <a:prstGeom prst="rect">
            <a:avLst/>
          </a:prstGeom>
          <a:solidFill>
            <a:srgbClr val="FFF000"/>
          </a:solidFill>
        </p:spPr>
        <p:txBody>
          <a:bodyPr wrap="square" rtlCol="0" anchor="ctr"/>
          <a:lstStyle/>
          <a:p>
            <a:pPr algn="ctr"/>
            <a:r>
              <a:rPr lang="en-US" sz="1200" dirty="0" smtClean="0">
                <a:solidFill>
                  <a:srgbClr val="000000"/>
                </a:solidFill>
              </a:rPr>
              <a:t>**NOTE** YouTube videos will issue a content warning in desktop PPT (they only work in PPT Online/O365)</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Media: Audio and Pre-Encoded Audio/Video Examples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548640"/>
            <a:ext cx="3657600" cy="365760"/>
          </a:xfrm>
          <a:prstGeom prst="rect">
            <a:avLst/>
          </a:prstGeom>
          <a:noFill/>
        </p:spPr>
        <p:txBody>
          <a:bodyPr wrap="square" rtlCol="0" anchor="ctr"/>
          <a:lstStyle/>
          <a:p>
            <a:pPr/>
            <a:r>
              <a:rPr lang="en-US" dirty="0" smtClean="0">
                <a:solidFill>
                  <a:srgbClr val="0088CC"/>
                </a:solidFill>
              </a:rPr>
              <a:t>Audio: mp3</a:t>
            </a:r>
          </a:p>
        </p:txBody>
      </p:sp>
      <p:pic>
        <p:nvPicPr>
          <p:cNvPr id="87" name="sample">
            <a:hlinkClick r:id="" action="ppaction://media"/>
          </p:cNvPr>
          <p:cNvPicPr>
            <a:picLocks noChangeAspect="1"/>
          </p:cNvPicPr>
          <p:nvPr>
            <a:videoFile r:link="rId85"/>
            <p:extLst>
              <p:ext uri="{DAA4B4D4-6D71-4841-9C94-3DE7FCFB9230}">
                <p14:media xmlns:p14="http://schemas.microsoft.com/office/powerpoint/2010/main" r:embed="rId86"/>
              </p:ext>
            </p:extLst>
          </p:nvPr>
        </p:nvPicPr>
        <p:blipFill>
          <a:blip r:embed="rId87"/>
          <a:stretch>
            <a:fillRect/>
          </a:stretch>
        </p:blipFill>
        <p:spPr>
          <a:xfrm>
            <a:off x="457200" y="914400"/>
            <a:ext cx="3657600" cy="274320"/>
          </a:xfrm>
          <a:prstGeom prst="rect">
            <a:avLst/>
          </a:prstGeom>
        </p:spPr>
      </p:pic>
      <p:sp>
        <p:nvSpPr>
          <p:cNvPr id="5" name="Object 4"/>
          <p:cNvSpPr/>
          <p:nvPr/>
        </p:nvSpPr>
        <p:spPr>
          <a:xfrm>
            <a:off x="457200" y="2377440"/>
            <a:ext cx="3657600" cy="365760"/>
          </a:xfrm>
          <a:prstGeom prst="rect">
            <a:avLst/>
          </a:prstGeom>
          <a:noFill/>
        </p:spPr>
        <p:txBody>
          <a:bodyPr wrap="square" rtlCol="0" anchor="ctr"/>
          <a:lstStyle/>
          <a:p>
            <a:pPr/>
            <a:r>
              <a:rPr lang="en-US" dirty="0" smtClean="0">
                <a:solidFill>
                  <a:srgbClr val="0088CC"/>
                </a:solidFill>
              </a:rPr>
              <a:t>Audio: wav</a:t>
            </a:r>
          </a:p>
        </p:txBody>
      </p:sp>
      <p:pic>
        <p:nvPicPr>
          <p:cNvPr id="90" name="sample">
            <a:hlinkClick r:id="" action="ppaction://media"/>
          </p:cNvPr>
          <p:cNvPicPr>
            <a:picLocks noChangeAspect="1"/>
          </p:cNvPicPr>
          <p:nvPr>
            <a:videoFile r:link="rId88"/>
            <p:extLst>
              <p:ext uri="{DAA4B4D4-6D71-4841-9C94-3DE7FCFB9230}">
                <p14:media xmlns:p14="http://schemas.microsoft.com/office/powerpoint/2010/main" r:embed="rId89"/>
              </p:ext>
            </p:extLst>
          </p:nvPr>
        </p:nvPicPr>
        <p:blipFill>
          <a:blip r:embed="rId90"/>
          <a:stretch>
            <a:fillRect/>
          </a:stretch>
        </p:blipFill>
        <p:spPr>
          <a:xfrm>
            <a:off x="457200" y="2743200"/>
            <a:ext cx="3657600" cy="2743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graphicFrame>
        <p:nvGraphicFramePr>
          <p:cNvPr id="25" name="Table 24"/>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Shape Examples 1: Misc Shape Types (no text)</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731520"/>
            <a:ext cx="1371600" cy="2743200"/>
          </a:xfrm>
          <a:prstGeom prst="rect">
            <a:avLst/>
          </a:prstGeom>
          <a:solidFill>
            <a:srgbClr val="FF0000"/>
          </a:solidFill>
        </p:spPr>
      </p:sp>
      <p:sp>
        <p:nvSpPr>
          <p:cNvPr id="4" name="Object 3"/>
          <p:cNvSpPr/>
          <p:nvPr/>
        </p:nvSpPr>
        <p:spPr>
          <a:xfrm rot="2700000">
            <a:off x="2743200" y="640080"/>
            <a:ext cx="1371600" cy="2743200"/>
          </a:xfrm>
          <a:prstGeom prst="rect">
            <a:avLst/>
          </a:prstGeom>
          <a:solidFill>
            <a:srgbClr val="F38E00"/>
          </a:solidFill>
        </p:spPr>
      </p:sp>
      <p:sp>
        <p:nvSpPr>
          <p:cNvPr id="5" name="Object 4"/>
          <p:cNvSpPr/>
          <p:nvPr/>
        </p:nvSpPr>
        <p:spPr>
          <a:xfrm>
            <a:off x="4937760" y="731520"/>
            <a:ext cx="2743200" cy="1371600"/>
          </a:xfrm>
          <a:prstGeom prst="ellipse">
            <a:avLst/>
          </a:prstGeom>
          <a:solidFill>
            <a:srgbClr val="0088CC">
              <a:alpha val="75000"/>
            </a:srgbClr>
          </a:solidFill>
        </p:spPr>
      </p:sp>
      <p:sp>
        <p:nvSpPr>
          <p:cNvPr id="6" name="Object 5"/>
          <p:cNvSpPr/>
          <p:nvPr/>
        </p:nvSpPr>
        <p:spPr>
          <a:xfrm rot="5400000">
            <a:off x="7040880" y="1280160"/>
            <a:ext cx="2743200" cy="1371600"/>
          </a:xfrm>
          <a:prstGeom prst="ellipse">
            <a:avLst/>
          </a:prstGeom>
          <a:solidFill>
            <a:srgbClr val="FF00CC">
              <a:alpha val="50000"/>
            </a:srgbClr>
          </a:solidFill>
        </p:spPr>
      </p:sp>
      <p:sp>
        <p:nvSpPr>
          <p:cNvPr id="7" name="Object 6"/>
          <p:cNvSpPr/>
          <p:nvPr/>
        </p:nvSpPr>
        <p:spPr>
          <a:xfrm>
            <a:off x="9144000" y="2286000"/>
            <a:ext cx="2743200" cy="1371600"/>
          </a:xfrm>
          <a:prstGeom prst="roundRect">
            <a:avLst/>
          </a:prstGeom>
          <a:solidFill>
            <a:srgbClr val="00FF00"/>
          </a:solidFill>
          <a:ln w="12700">
            <a:solidFill>
              <a:srgbClr val="000000"/>
            </a:solidFill>
            <a:prstDash val="solid"/>
          </a:ln>
        </p:spPr>
      </p:sp>
      <p:sp>
        <p:nvSpPr>
          <p:cNvPr id="8" name="Object 7"/>
          <p:cNvSpPr/>
          <p:nvPr/>
        </p:nvSpPr>
        <p:spPr>
          <a:xfrm>
            <a:off x="3840480" y="4023360"/>
            <a:ext cx="4572000" cy="0"/>
          </a:xfrm>
          <a:prstGeom prst="line">
            <a:avLst/>
          </a:prstGeom>
          <a:noFill/>
          <a:ln w="12700">
            <a:solidFill>
              <a:srgbClr val="FF0000"/>
            </a:solidFill>
            <a:prstDash val="solid"/>
          </a:ln>
        </p:spPr>
      </p:sp>
      <p:sp>
        <p:nvSpPr>
          <p:cNvPr id="9" name="Object 8"/>
          <p:cNvSpPr/>
          <p:nvPr/>
        </p:nvSpPr>
        <p:spPr>
          <a:xfrm>
            <a:off x="3840480" y="4389120"/>
            <a:ext cx="4572000" cy="0"/>
          </a:xfrm>
          <a:prstGeom prst="line">
            <a:avLst/>
          </a:prstGeom>
          <a:noFill/>
          <a:ln w="25400">
            <a:solidFill>
              <a:srgbClr val="FF0000"/>
            </a:solidFill>
            <a:prstDash val="solid"/>
            <a:headEnd type="triangle"/>
          </a:ln>
        </p:spPr>
      </p:sp>
      <p:sp>
        <p:nvSpPr>
          <p:cNvPr id="10" name="Object 9"/>
          <p:cNvSpPr/>
          <p:nvPr/>
        </p:nvSpPr>
        <p:spPr>
          <a:xfrm>
            <a:off x="3840480" y="4754880"/>
            <a:ext cx="4572000" cy="0"/>
          </a:xfrm>
          <a:prstGeom prst="line">
            <a:avLst/>
          </a:prstGeom>
          <a:noFill/>
          <a:ln w="38100">
            <a:solidFill>
              <a:srgbClr val="FF0000"/>
            </a:solidFill>
            <a:prstDash val="solid"/>
            <a:tailEnd type="triangle"/>
          </a:ln>
        </p:spPr>
      </p:sp>
      <p:sp>
        <p:nvSpPr>
          <p:cNvPr id="11" name="Object 10"/>
          <p:cNvSpPr/>
          <p:nvPr/>
        </p:nvSpPr>
        <p:spPr>
          <a:xfrm>
            <a:off x="3840480" y="5120640"/>
            <a:ext cx="4572000" cy="0"/>
          </a:xfrm>
          <a:prstGeom prst="line">
            <a:avLst/>
          </a:prstGeom>
          <a:noFill/>
          <a:ln w="50800">
            <a:solidFill>
              <a:srgbClr val="FF0000"/>
            </a:solidFill>
            <a:prstDash val="solid"/>
            <a:headEnd type="triangle"/>
            <a:tailEnd type="triangle"/>
          </a:ln>
        </p:spPr>
      </p:sp>
      <p:sp>
        <p:nvSpPr>
          <p:cNvPr id="12" name="Object 11"/>
          <p:cNvSpPr/>
          <p:nvPr/>
        </p:nvSpPr>
        <p:spPr>
          <a:xfrm rot="18900000">
            <a:off x="5212080" y="3017520"/>
            <a:ext cx="2286000" cy="0"/>
          </a:xfrm>
          <a:prstGeom prst="line">
            <a:avLst/>
          </a:prstGeom>
          <a:noFill/>
          <a:ln w="12700">
            <a:solidFill>
              <a:srgbClr val="333333"/>
            </a:solidFill>
            <a:prstDash val="solid"/>
          </a:ln>
        </p:spPr>
      </p:sp>
      <p:sp>
        <p:nvSpPr>
          <p:cNvPr id="13" name="Object 12"/>
          <p:cNvSpPr/>
          <p:nvPr/>
        </p:nvSpPr>
        <p:spPr>
          <a:xfrm>
            <a:off x="365760" y="3931920"/>
            <a:ext cx="5486400" cy="2743200"/>
          </a:xfrm>
          <a:prstGeom prst="rtTriangle">
            <a:avLst/>
          </a:prstGeom>
          <a:solidFill>
            <a:srgbClr val="0088CC"/>
          </a:solidFill>
          <a:ln w="38100">
            <a:solidFill>
              <a:srgbClr val="000000"/>
            </a:solidFill>
            <a:prstDash val="solid"/>
          </a:ln>
        </p:spPr>
      </p:sp>
      <p:sp>
        <p:nvSpPr>
          <p:cNvPr id="14" name="Object 13"/>
          <p:cNvSpPr/>
          <p:nvPr/>
        </p:nvSpPr>
        <p:spPr>
          <a:xfrm flipH="1">
            <a:off x="6400800" y="3931920"/>
            <a:ext cx="5486400" cy="2743200"/>
          </a:xfrm>
          <a:prstGeom prst="rtTriangle">
            <a:avLst/>
          </a:prstGeom>
          <a:solidFill>
            <a:srgbClr val="0088CC"/>
          </a:solidFill>
          <a:ln>
            <a:solidFill>
              <a:srgbClr val="000000"/>
            </a:solidFill>
            <a:prstDash val="solid"/>
          </a:ln>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graphicFrame>
        <p:nvGraphicFramePr>
          <p:cNvPr id="26" name="Table 25"/>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Shape Examples 2: Misc Shape Types (with text)</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731520"/>
            <a:ext cx="1371600" cy="2743200"/>
          </a:xfrm>
          <a:prstGeom prst="rect">
            <a:avLst/>
          </a:prstGeom>
          <a:solidFill>
            <a:srgbClr val="FF0000"/>
          </a:solidFill>
        </p:spPr>
        <p:txBody>
          <a:bodyPr wrap="square" rtlCol="0" anchor="ctr"/>
          <a:lstStyle/>
          <a:p>
            <a:pPr algn="ctr"/>
            <a:r>
              <a:rPr lang="en-US" sz="1400" dirty="0" smtClean="0">
                <a:solidFill>
                  <a:srgbClr val="000000"/>
                </a:solidFill>
              </a:rPr>
              <a:t>RECTANGLE</a:t>
            </a:r>
          </a:p>
        </p:txBody>
      </p:sp>
      <p:sp>
        <p:nvSpPr>
          <p:cNvPr id="4" name="Object 3"/>
          <p:cNvSpPr/>
          <p:nvPr/>
        </p:nvSpPr>
        <p:spPr>
          <a:xfrm rot="2700000">
            <a:off x="2743200" y="640080"/>
            <a:ext cx="1371600" cy="2743200"/>
          </a:xfrm>
          <a:prstGeom prst="rect">
            <a:avLst/>
          </a:prstGeom>
          <a:solidFill>
            <a:srgbClr val="F38E00"/>
          </a:solidFill>
        </p:spPr>
        <p:txBody>
          <a:bodyPr wrap="square" rtlCol="0" anchor="ctr"/>
          <a:lstStyle/>
          <a:p>
            <a:pPr algn="ctr"/>
            <a:r>
              <a:rPr lang="en-US" sz="1400" dirty="0" smtClean="0">
                <a:solidFill>
                  <a:srgbClr val="000000"/>
                </a:solidFill>
              </a:rPr>
              <a:t>RECTANGLE (rotate:45)</a:t>
            </a:r>
          </a:p>
        </p:txBody>
      </p:sp>
      <p:sp>
        <p:nvSpPr>
          <p:cNvPr id="5" name="Object 4"/>
          <p:cNvSpPr/>
          <p:nvPr/>
        </p:nvSpPr>
        <p:spPr>
          <a:xfrm>
            <a:off x="4937760" y="731520"/>
            <a:ext cx="2743200" cy="1371600"/>
          </a:xfrm>
          <a:prstGeom prst="ellipse">
            <a:avLst/>
          </a:prstGeom>
          <a:solidFill>
            <a:srgbClr val="0088CC">
              <a:alpha val="75000"/>
            </a:srgbClr>
          </a:solidFill>
        </p:spPr>
        <p:txBody>
          <a:bodyPr wrap="square" rtlCol="0" anchor="ctr"/>
          <a:lstStyle/>
          <a:p>
            <a:pPr algn="ctr"/>
            <a:r>
              <a:rPr lang="en-US" sz="1400" dirty="0" smtClean="0">
                <a:solidFill>
                  <a:srgbClr val="000000"/>
                </a:solidFill>
              </a:rPr>
              <a:t>OVAL (alpha:25)</a:t>
            </a:r>
          </a:p>
        </p:txBody>
      </p:sp>
      <p:sp>
        <p:nvSpPr>
          <p:cNvPr id="6" name="Object 5"/>
          <p:cNvSpPr/>
          <p:nvPr/>
        </p:nvSpPr>
        <p:spPr>
          <a:xfrm rot="5400000">
            <a:off x="7040880" y="1280160"/>
            <a:ext cx="2743200" cy="1371600"/>
          </a:xfrm>
          <a:prstGeom prst="ellipse">
            <a:avLst/>
          </a:prstGeom>
          <a:solidFill>
            <a:srgbClr val="FF00CC">
              <a:alpha val="50000"/>
            </a:srgbClr>
          </a:solidFill>
        </p:spPr>
        <p:txBody>
          <a:bodyPr wrap="square" rtlCol="0" anchor="ctr"/>
          <a:lstStyle/>
          <a:p>
            <a:pPr algn="ctr"/>
            <a:r>
              <a:rPr lang="en-US" sz="1400" dirty="0" smtClean="0">
                <a:solidFill>
                  <a:srgbClr val="000000"/>
                </a:solidFill>
              </a:rPr>
              <a:t>OVAL (rotate:90, alpha:50)</a:t>
            </a:r>
          </a:p>
        </p:txBody>
      </p:sp>
      <p:sp>
        <p:nvSpPr>
          <p:cNvPr id="7" name="Object 6"/>
          <p:cNvSpPr/>
          <p:nvPr/>
        </p:nvSpPr>
        <p:spPr>
          <a:xfrm>
            <a:off x="9144000" y="2286000"/>
            <a:ext cx="2743200" cy="1371600"/>
          </a:xfrm>
          <a:prstGeom prst="roundRect">
            <a:avLst>
              <a:gd name="adj" fmla="val 666667"/>
            </a:avLst>
          </a:prstGeom>
          <a:solidFill>
            <a:srgbClr val="00FF00"/>
          </a:solidFill>
          <a:ln w="12700">
            <a:solidFill>
              <a:srgbClr val="000000"/>
            </a:solidFill>
            <a:prstDash val="dash"/>
          </a:ln>
        </p:spPr>
        <p:txBody>
          <a:bodyPr wrap="square" rtlCol="0" anchor="ctr"/>
          <a:lstStyle/>
          <a:p>
            <a:pPr algn="ctr"/>
            <a:r>
              <a:rPr lang="en-US" sz="1400" dirty="0" smtClean="0">
                <a:solidFill>
                  <a:srgbClr val="000000"/>
                </a:solidFill>
              </a:rPr>
              <a:t>ROUNDED-RECTANGLE</a:t>
            </a:r>
          </a:p>
          <a:p>
            <a:pPr algn="ctr"/>
            <a:r>
              <a:rPr lang="en-US" sz="1400" dirty="0" smtClean="0">
                <a:solidFill>
                  <a:srgbClr val="000000"/>
                </a:solidFill>
              </a:rPr>
              <a:t>line_dash:dash</a:t>
            </a:r>
          </a:p>
          <a:p>
            <a:pPr algn="ctr"/>
            <a:r>
              <a:rPr lang="en-US" sz="1400" dirty="0" smtClean="0">
                <a:solidFill>
                  <a:srgbClr val="000000"/>
                </a:solidFill>
              </a:rPr>
              <a:t>rectRadius:10</a:t>
            </a:r>
          </a:p>
        </p:txBody>
      </p:sp>
      <p:sp>
        <p:nvSpPr>
          <p:cNvPr id="8" name="Object 7"/>
          <p:cNvSpPr/>
          <p:nvPr/>
        </p:nvSpPr>
        <p:spPr>
          <a:xfrm>
            <a:off x="3794760" y="4023360"/>
            <a:ext cx="4572000" cy="0"/>
          </a:xfrm>
          <a:prstGeom prst="line">
            <a:avLst/>
          </a:prstGeom>
          <a:noFill/>
          <a:ln w="12700">
            <a:solidFill>
              <a:srgbClr val="FF0000"/>
            </a:solidFill>
            <a:prstDash val="lgDash"/>
          </a:ln>
        </p:spPr>
        <p:txBody>
          <a:bodyPr wrap="square" rtlCol="0" anchor="ctr"/>
          <a:lstStyle>
            <a:lvl1pPr algn="l"/>
          </a:lstStyle>
          <a:p>
            <a:pPr algn="ctr"/>
            <a:r>
              <a:rPr lang="en-US" dirty="0" smtClean="0">
                <a:solidFill>
                  <a:srgbClr val="000000"/>
                </a:solidFill>
              </a:rPr>
              <a:t>LINE size=1</a:t>
            </a:r>
          </a:p>
        </p:txBody>
      </p:sp>
      <p:sp>
        <p:nvSpPr>
          <p:cNvPr id="9" name="Object 8"/>
          <p:cNvSpPr/>
          <p:nvPr/>
        </p:nvSpPr>
        <p:spPr>
          <a:xfrm>
            <a:off x="3794760" y="4389120"/>
            <a:ext cx="4572000" cy="0"/>
          </a:xfrm>
          <a:prstGeom prst="line">
            <a:avLst/>
          </a:prstGeom>
          <a:noFill/>
          <a:ln w="25400">
            <a:solidFill>
              <a:srgbClr val="FF0000"/>
            </a:solidFill>
            <a:tailEnd type="triangle"/>
          </a:ln>
        </p:spPr>
        <p:txBody>
          <a:bodyPr wrap="square" rtlCol="0" anchor="ctr"/>
          <a:lstStyle>
            <a:lvl1pPr algn="l"/>
          </a:lstStyle>
          <a:p>
            <a:pPr/>
            <a:r>
              <a:rPr lang="en-US" dirty="0" smtClean="0">
                <a:solidFill>
                  <a:srgbClr val="000000"/>
                </a:solidFill>
              </a:rPr>
              <a:t>LINE size=2</a:t>
            </a:r>
          </a:p>
        </p:txBody>
      </p:sp>
      <p:sp>
        <p:nvSpPr>
          <p:cNvPr id="10" name="Object 9"/>
          <p:cNvSpPr/>
          <p:nvPr/>
        </p:nvSpPr>
        <p:spPr>
          <a:xfrm>
            <a:off x="3794760" y="4754880"/>
            <a:ext cx="4572000" cy="0"/>
          </a:xfrm>
          <a:prstGeom prst="line">
            <a:avLst/>
          </a:prstGeom>
          <a:noFill/>
          <a:ln w="38100">
            <a:solidFill>
              <a:srgbClr val="FF0000"/>
            </a:solidFill>
            <a:headEnd type="triangle"/>
          </a:ln>
        </p:spPr>
        <p:txBody>
          <a:bodyPr wrap="square" rtlCol="0" anchor="ctr"/>
          <a:lstStyle>
            <a:lvl1pPr algn="l"/>
          </a:lstStyle>
          <a:p>
            <a:pPr algn="r"/>
            <a:r>
              <a:rPr lang="en-US" dirty="0" smtClean="0">
                <a:solidFill>
                  <a:srgbClr val="000000"/>
                </a:solidFill>
              </a:rPr>
              <a:t>LINE size=3</a:t>
            </a:r>
          </a:p>
        </p:txBody>
      </p:sp>
      <p:sp>
        <p:nvSpPr>
          <p:cNvPr id="11" name="Object 10"/>
          <p:cNvSpPr/>
          <p:nvPr/>
        </p:nvSpPr>
        <p:spPr>
          <a:xfrm>
            <a:off x="3794760" y="5120640"/>
            <a:ext cx="4572000" cy="0"/>
          </a:xfrm>
          <a:prstGeom prst="line">
            <a:avLst/>
          </a:prstGeom>
          <a:noFill/>
          <a:ln w="50800">
            <a:solidFill>
              <a:srgbClr val="FF0000"/>
            </a:solidFill>
            <a:headEnd type="triangle"/>
            <a:tailEnd type="triangle"/>
          </a:ln>
        </p:spPr>
        <p:txBody>
          <a:bodyPr wrap="square" rtlCol="0" anchor="ctr"/>
          <a:lstStyle>
            <a:lvl1pPr algn="l"/>
          </a:lstStyle>
          <a:p>
            <a:pPr algn="ctr"/>
            <a:r>
              <a:rPr lang="en-US" dirty="0" smtClean="0">
                <a:solidFill>
                  <a:srgbClr val="000000"/>
                </a:solidFill>
              </a:rPr>
              <a:t>LINE size=4</a:t>
            </a:r>
          </a:p>
        </p:txBody>
      </p:sp>
      <p:sp>
        <p:nvSpPr>
          <p:cNvPr id="12" name="Object 11"/>
          <p:cNvSpPr/>
          <p:nvPr/>
        </p:nvSpPr>
        <p:spPr>
          <a:xfrm rot="18900000">
            <a:off x="5212080" y="3017520"/>
            <a:ext cx="2286000" cy="0"/>
          </a:xfrm>
          <a:prstGeom prst="line">
            <a:avLst/>
          </a:prstGeom>
          <a:noFill/>
          <a:ln w="25400">
            <a:solidFill>
              <a:srgbClr val="333333"/>
            </a:solidFill>
          </a:ln>
        </p:spPr>
        <p:txBody>
          <a:bodyPr wrap="square" rtlCol="0" anchor="b"/>
          <a:lstStyle/>
          <a:p>
            <a:pPr/>
            <a:r>
              <a:rPr lang="en-US" dirty="0" smtClean="0">
                <a:solidFill>
                  <a:srgbClr val="000000"/>
                </a:solidFill>
              </a:rPr>
              <a:t>DIAGONAL</a:t>
            </a:r>
          </a:p>
        </p:txBody>
      </p:sp>
      <p:sp>
        <p:nvSpPr>
          <p:cNvPr id="13" name="Object 12"/>
          <p:cNvSpPr/>
          <p:nvPr/>
        </p:nvSpPr>
        <p:spPr>
          <a:xfrm>
            <a:off x="365760" y="3931920"/>
            <a:ext cx="5486400" cy="2743200"/>
          </a:xfrm>
          <a:prstGeom prst="rtTriangle">
            <a:avLst/>
          </a:prstGeom>
          <a:solidFill>
            <a:srgbClr val="0088CC"/>
          </a:solidFill>
          <a:ln w="38100">
            <a:solidFill>
              <a:srgbClr val="000000"/>
            </a:solidFill>
          </a:ln>
        </p:spPr>
        <p:txBody>
          <a:bodyPr wrap="square" rtlCol="0" anchor="ctr"/>
          <a:lstStyle/>
          <a:p>
            <a:pPr algn="ctr"/>
            <a:r>
              <a:rPr lang="en-US" dirty="0" smtClean="0">
                <a:solidFill>
                  <a:srgbClr val="000000"/>
                </a:solidFill>
              </a:rPr>
              <a:t>RIGHT-TRIANGLE</a:t>
            </a:r>
          </a:p>
        </p:txBody>
      </p:sp>
      <p:sp>
        <p:nvSpPr>
          <p:cNvPr id="14" name="Object 13"/>
          <p:cNvSpPr/>
          <p:nvPr/>
        </p:nvSpPr>
        <p:spPr>
          <a:xfrm flipH="1">
            <a:off x="6400800" y="3931920"/>
            <a:ext cx="5486400" cy="2743200"/>
          </a:xfrm>
          <a:prstGeom prst="rtTriangle">
            <a:avLst/>
          </a:prstGeom>
          <a:solidFill>
            <a:srgbClr val="0088CC"/>
          </a:solidFill>
          <a:ln>
            <a:solidFill>
              <a:srgbClr val="000000"/>
            </a:solidFill>
          </a:ln>
        </p:spPr>
        <p:txBody>
          <a:bodyPr wrap="square" rtlCol="0" anchor="ctr"/>
          <a:lstStyle/>
          <a:p>
            <a:pPr algn="ctr"/>
            <a:r>
              <a:rPr lang="en-US" dirty="0" smtClean="0">
                <a:solidFill>
                  <a:srgbClr val="000000"/>
                </a:solidFill>
              </a:rPr>
              <a:t>RIGHT-TRIANGLE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graphicFrame>
        <p:nvGraphicFramePr>
          <p:cNvPr id="27" name="Table 26"/>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Text Examples: Multi-Line Formatting, Hyperlinks, Text Shadow, Line-Break</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457200"/>
            <a:ext cx="4876798" cy="347472"/>
          </a:xfrm>
          <a:prstGeom prst="rect">
            <a:avLst/>
          </a:prstGeom>
          <a:noFill/>
        </p:spPr>
        <p:txBody>
          <a:bodyPr wrap="square" rtlCol="0" anchor="ctr"/>
          <a:lstStyle/>
          <a:p>
            <a:pPr/>
            <a:r>
              <a:rPr lang="en-US" dirty="0" smtClean="0">
                <a:solidFill>
                  <a:srgbClr val="0088CC"/>
                </a:solidFill>
              </a:rPr>
              <a:t>Word-Level Formatting:</a:t>
            </a:r>
          </a:p>
        </p:txBody>
      </p:sp>
      <p:sp>
        <p:nvSpPr>
          <p:cNvPr id="4" name="Object 3"/>
          <p:cNvSpPr/>
          <p:nvPr/>
        </p:nvSpPr>
        <p:spPr>
          <a:xfrm>
            <a:off x="457200" y="777240"/>
            <a:ext cx="5486400" cy="3657600"/>
          </a:xfrm>
          <a:prstGeom prst="rect">
            <a:avLst/>
          </a:prstGeom>
          <a:solidFill>
            <a:srgbClr val="232323"/>
          </a:solidFill>
        </p:spPr>
        <p:txBody>
          <a:bodyPr wrap="square" rtlCol="0" anchor="ctr"/>
          <a:lstStyle/>
          <a:p>
            <a:pPr algn="r"/>
            <a:r>
              <a:rPr lang="en-US" sz="2400" dirty="0" smtClean="0">
                <a:solidFill>
                  <a:srgbClr val="99ABCC"/>
                </a:solidFill>
                <a:latin typeface="Courier New" pitchFamily="34" charset="0"/>
                <a:cs typeface="Courier New" pitchFamily="34" charset="-120"/>
                <a:ea typeface="Courier New" pitchFamily="34" charset="-120"/>
              </a:rPr>
              <a:t>1st</a:t>
            </a:r>
          </a:p>
          <a:p>
            <a:pPr algn="r"/>
            <a:r>
              <a:rPr lang="en-US" sz="2400" dirty="0" smtClean="0">
                <a:solidFill>
                  <a:srgbClr val="99ABCC"/>
                </a:solidFill>
                <a:latin typeface="Courier New" pitchFamily="34" charset="0"/>
                <a:cs typeface="Courier New" pitchFamily="34" charset="-120"/>
                <a:ea typeface="Courier New" pitchFamily="34" charset="-120"/>
              </a:rPr>
              <a:t>line</a:t>
            </a:r>
          </a:p>
          <a:p>
            <a:pPr algn="ctr"/>
            <a:r>
              <a:rPr lang="en-US" sz="3600" dirty="0" smtClean="0">
                <a:solidFill>
                  <a:srgbClr val="FFFF00"/>
                </a:solidFill>
                <a:latin typeface="Arial" pitchFamily="34" charset="0"/>
                <a:cs typeface="Arial" pitchFamily="34" charset="-120"/>
                <a:ea typeface="Arial" pitchFamily="34" charset="-120"/>
              </a:rPr>
              <a:t>2nd line</a:t>
            </a:r>
          </a:p>
          <a:p>
            <a:pPr/>
            <a:r>
              <a:rPr lang="en-US" sz="4800" dirty="0" smtClean="0">
                <a:solidFill>
                  <a:srgbClr val="0088CC"/>
                </a:solidFill>
                <a:latin typeface="Verdana" pitchFamily="34" charset="0"/>
                <a:cs typeface="Verdana" pitchFamily="34" charset="-120"/>
                <a:ea typeface="Verdana" pitchFamily="34" charset="-120"/>
              </a:rPr>
              <a:t>3rd line</a:t>
            </a:r>
          </a:p>
          <a:p>
            <a:pPr algn="ctr"/>
            <a:r>
              <a:rPr lang="en-US" sz="3800" dirty="0" smtClean="0">
                <a:solidFill>
                  <a:srgbClr val="FFFF00"/>
                </a:solidFill>
                <a:latin typeface="Arial" pitchFamily="34" charset="0"/>
                <a:cs typeface="Arial" pitchFamily="34" charset="-120"/>
                <a:ea typeface="Arial" pitchFamily="34" charset="-120"/>
              </a:rPr>
              <a:t>4th line</a:t>
            </a:r>
          </a:p>
          <a:p>
            <a:pPr algn="r"/>
            <a:r>
              <a:rPr lang="en-US" sz="3600" dirty="0" smtClean="0">
                <a:solidFill>
                  <a:srgbClr val="99ABCC"/>
                </a:solidFill>
                <a:latin typeface="Courier New" pitchFamily="34" charset="0"/>
                <a:cs typeface="Courier New" pitchFamily="34" charset="-120"/>
                <a:ea typeface="Courier New" pitchFamily="34" charset="-120"/>
              </a:rPr>
              <a:t>5th</a:t>
            </a:r>
          </a:p>
          <a:p>
            <a:pPr algn="r"/>
            <a:r>
              <a:rPr lang="en-US" sz="3600" dirty="0" smtClean="0">
                <a:solidFill>
                  <a:srgbClr val="99ABCC"/>
                </a:solidFill>
                <a:latin typeface="Courier New" pitchFamily="34" charset="0"/>
                <a:cs typeface="Courier New" pitchFamily="34" charset="-120"/>
                <a:ea typeface="Courier New" pitchFamily="34" charset="-120"/>
              </a:rPr>
              <a:t>line</a:t>
            </a:r>
          </a:p>
        </p:txBody>
      </p:sp>
      <p:sp>
        <p:nvSpPr>
          <p:cNvPr id="5" name="Object 4"/>
          <p:cNvSpPr/>
          <p:nvPr/>
        </p:nvSpPr>
        <p:spPr>
          <a:xfrm>
            <a:off x="457200" y="4572000"/>
            <a:ext cx="1600200" cy="320040"/>
          </a:xfrm>
          <a:prstGeom prst="rect">
            <a:avLst/>
          </a:prstGeom>
          <a:noFill/>
        </p:spPr>
        <p:txBody>
          <a:bodyPr wrap="square" rtlCol="0" anchor="ctr"/>
          <a:lstStyle/>
          <a:p>
            <a:pPr/>
            <a:r>
              <a:rPr lang="en-US" dirty="0" smtClean="0">
                <a:solidFill>
                  <a:srgbClr val="0088CC"/>
                </a:solidFill>
              </a:rPr>
              <a:t>Hyperlinks:</a:t>
            </a:r>
          </a:p>
        </p:txBody>
      </p:sp>
      <p:sp>
        <p:nvSpPr>
          <p:cNvPr id="6" name="Object 5"/>
          <p:cNvSpPr/>
          <p:nvPr/>
        </p:nvSpPr>
        <p:spPr>
          <a:xfrm>
            <a:off x="457200" y="4892040"/>
            <a:ext cx="5486400" cy="548640"/>
          </a:xfrm>
          <a:prstGeom prst="rect">
            <a:avLst/>
          </a:prstGeom>
          <a:solidFill>
            <a:srgbClr val="F1F1F1"/>
          </a:solidFill>
        </p:spPr>
        <p:txBody>
          <a:bodyPr wrap="square" rtlCol="0" anchor="ctr"/>
          <a:lstStyle/>
          <a:p>
            <a:pPr/>
            <a:r>
              <a:rPr lang="en-US" sz="1400" dirty="0" smtClean="0">
                <a:solidFill>
                  <a:srgbClr val="000000"/>
                </a:solidFill>
              </a:rPr>
              <a:t>Visit the </a:t>
            </a:r>
            <a:r>
              <a:rPr lang="en-US" sz="1400" u="sng" dirty="0" smtClean="0">
                <a:solidFill>
                  <a:srgbClr val="000000"/>
                </a:solidFill>
                <a:hlinkClick r:id="rId91" invalidUrl="" action="" tgtFrame="" tooltip="Visit Homepage" history="1" highlightClick="0" endSnd="0"/>
              </a:rPr>
              <a:t>PptxGenJS Project</a:t>
            </a:r>
            <a:r>
              <a:rPr lang="en-US" sz="1400" dirty="0" smtClean="0">
                <a:solidFill>
                  <a:srgbClr val="000000"/>
                </a:solidFill>
              </a:rPr>
              <a:t> or </a:t>
            </a:r>
            <a:r>
              <a:rPr lang="en-US" sz="1400" u="sng" dirty="0" smtClean="0">
                <a:solidFill>
                  <a:srgbClr val="000000"/>
                </a:solidFill>
                <a:hlinkClick r:id="rId92" invalidUrl="" action="" tgtFrame="" tooltip="" history="1" highlightClick="0" endSnd="0"/>
              </a:rPr>
              <a:t>(link without tooltip)</a:t>
            </a:r>
          </a:p>
        </p:txBody>
      </p:sp>
      <p:sp>
        <p:nvSpPr>
          <p:cNvPr id="7" name="Object 6"/>
          <p:cNvSpPr/>
          <p:nvPr/>
        </p:nvSpPr>
        <p:spPr>
          <a:xfrm>
            <a:off x="457200" y="5669280"/>
            <a:ext cx="6095998" cy="347472"/>
          </a:xfrm>
          <a:prstGeom prst="rect">
            <a:avLst/>
          </a:prstGeom>
          <a:noFill/>
        </p:spPr>
        <p:txBody>
          <a:bodyPr wrap="square" rtlCol="0" anchor="ctr"/>
          <a:lstStyle/>
          <a:p>
            <a:pPr/>
            <a:r>
              <a:rPr lang="en-US" dirty="0" smtClean="0">
                <a:solidFill>
                  <a:srgbClr val="0088CC"/>
                </a:solidFill>
              </a:rPr>
              <a:t>Text Shadow:</a:t>
            </a:r>
          </a:p>
        </p:txBody>
      </p:sp>
      <p:sp>
        <p:nvSpPr>
          <p:cNvPr id="8" name="Object 7"/>
          <p:cNvSpPr/>
          <p:nvPr/>
        </p:nvSpPr>
        <p:spPr>
          <a:xfrm>
            <a:off x="457200" y="5943600"/>
            <a:ext cx="10972800" cy="548640"/>
          </a:xfrm>
          <a:prstGeom prst="rect">
            <a:avLst/>
          </a:prstGeom>
          <a:noFill/>
          <a:effectLst>
            <a:outerShdw sx="100000" sy="100000" kx="0" ky="0" algn="bl" rotWithShape="0" blurRad="38100" dist="127000" dir="2700000">
              <a:srgbClr val="696969">
                <a:alpha val="80000"/>
              </a:srgbClr>
            </a:outerShdw>
          </a:effectLst>
        </p:spPr>
        <p:txBody>
          <a:bodyPr wrap="square" rtlCol="0" anchor="ctr"/>
          <a:lstStyle/>
          <a:p>
            <a:pPr/>
            <a:r>
              <a:rPr lang="en-US" sz="3200" dirty="0" smtClean="0">
                <a:solidFill>
                  <a:srgbClr val="0088cc"/>
                </a:solidFill>
              </a:rPr>
              <a:t>Outer Shadow (blur:3, offset:10, angle:45, opacity:80%)</a:t>
            </a:r>
          </a:p>
        </p:txBody>
      </p:sp>
      <p:sp>
        <p:nvSpPr>
          <p:cNvPr id="9" name="Object 8"/>
          <p:cNvSpPr/>
          <p:nvPr/>
        </p:nvSpPr>
        <p:spPr>
          <a:xfrm>
            <a:off x="6858000" y="457200"/>
            <a:ext cx="4876798" cy="347472"/>
          </a:xfrm>
          <a:prstGeom prst="rect">
            <a:avLst/>
          </a:prstGeom>
          <a:noFill/>
        </p:spPr>
        <p:txBody>
          <a:bodyPr wrap="square" rtlCol="0" anchor="ctr"/>
          <a:lstStyle/>
          <a:p>
            <a:pPr/>
            <a:r>
              <a:rPr lang="en-US" dirty="0" smtClean="0">
                <a:solidFill>
                  <a:srgbClr val="0088CC"/>
                </a:solidFill>
              </a:rPr>
              <a:t>Line-Breaks:</a:t>
            </a:r>
          </a:p>
        </p:txBody>
      </p:sp>
      <p:sp>
        <p:nvSpPr>
          <p:cNvPr id="10" name="Object 9"/>
          <p:cNvSpPr/>
          <p:nvPr/>
        </p:nvSpPr>
        <p:spPr>
          <a:xfrm>
            <a:off x="6858000" y="777240"/>
            <a:ext cx="4800600" cy="1463040"/>
          </a:xfrm>
          <a:prstGeom prst="rect">
            <a:avLst/>
          </a:prstGeom>
          <a:solidFill>
            <a:srgbClr val="F2F2F2"/>
          </a:solidFill>
        </p:spPr>
        <p:txBody>
          <a:bodyPr wrap="square" rtlCol="0" anchor="ctr"/>
          <a:lstStyle/>
          <a:p>
            <a:pPr algn="ctr"/>
            <a:r>
              <a:rPr lang="en-US" sz="1600" dirty="0" smtClean="0">
                <a:solidFill>
                  <a:srgbClr val="6c6c6c"/>
                </a:solidFill>
              </a:rPr>
              <a:t>***Line-Break/Multi-Line Test***</a:t>
            </a:r>
          </a:p>
          <a:p>
            <a:pPr algn="ctr"/>
            <a:r>
              <a:rPr lang="en-US" sz="1600" dirty="0" smtClean="0">
                <a:solidFill>
                  <a:srgbClr val="6c6c6c"/>
                </a:solidFill>
              </a:rPr>
              <a:t/>
            </a:r>
          </a:p>
          <a:p>
            <a:pPr algn="ctr"/>
            <a:r>
              <a:rPr lang="en-US" sz="1600" dirty="0" smtClean="0">
                <a:solidFill>
                  <a:srgbClr val="6c6c6c"/>
                </a:solidFill>
              </a:rPr>
              <a:t>First line</a:t>
            </a:r>
          </a:p>
          <a:p>
            <a:pPr algn="ctr"/>
            <a:r>
              <a:rPr lang="en-US" sz="1600" dirty="0" smtClean="0">
                <a:solidFill>
                  <a:srgbClr val="6c6c6c"/>
                </a:solidFill>
              </a:rPr>
              <a:t>Second line</a:t>
            </a:r>
          </a:p>
          <a:p>
            <a:pPr algn="ctr"/>
            <a:r>
              <a:rPr lang="en-US" sz="1600" dirty="0" smtClean="0">
                <a:solidFill>
                  <a:srgbClr val="6c6c6c"/>
                </a:solidFill>
              </a:rPr>
              <a:t>Third line</a:t>
            </a:r>
          </a:p>
        </p:txBody>
      </p:sp>
      <p:sp>
        <p:nvSpPr>
          <p:cNvPr id="11" name="Object 10"/>
          <p:cNvSpPr/>
          <p:nvPr/>
        </p:nvSpPr>
        <p:spPr>
          <a:xfrm>
            <a:off x="6858000" y="2377440"/>
            <a:ext cx="4876798" cy="347472"/>
          </a:xfrm>
          <a:prstGeom prst="rect">
            <a:avLst/>
          </a:prstGeom>
          <a:noFill/>
        </p:spPr>
        <p:txBody>
          <a:bodyPr wrap="square" rtlCol="0" anchor="ctr"/>
          <a:lstStyle/>
          <a:p>
            <a:pPr/>
            <a:r>
              <a:rPr lang="en-US" dirty="0" smtClean="0">
                <a:solidFill>
                  <a:srgbClr val="0088CC"/>
                </a:solidFill>
              </a:rPr>
              <a:t>Line-Spacing (text):</a:t>
            </a:r>
          </a:p>
        </p:txBody>
      </p:sp>
      <p:sp>
        <p:nvSpPr>
          <p:cNvPr id="12" name="Object 11"/>
          <p:cNvSpPr/>
          <p:nvPr/>
        </p:nvSpPr>
        <p:spPr>
          <a:xfrm>
            <a:off x="6858000" y="2697480"/>
            <a:ext cx="4800600" cy="1143000"/>
          </a:xfrm>
          <a:prstGeom prst="rect">
            <a:avLst/>
          </a:prstGeom>
          <a:solidFill>
            <a:srgbClr val="f1f1f1"/>
          </a:solidFill>
        </p:spPr>
        <p:txBody>
          <a:bodyPr wrap="square" rtlCol="0" anchor="ctr"/>
          <a:lstStyle/>
          <a:p>
            <a:pPr algn="ctr">
              <a:lnSpc>
                <a:spcPts val="4000"/>
              </a:lnSpc>
            </a:pPr>
            <a:r>
              <a:rPr lang="en-US" dirty="0" smtClean="0">
                <a:solidFill>
                  <a:srgbClr val="363636"/>
                </a:solidFill>
              </a:rPr>
              <a:t>1st Line</a:t>
            </a:r>
          </a:p>
          <a:p>
            <a:pPr algn="ctr">
              <a:lnSpc>
                <a:spcPts val="4000"/>
              </a:lnSpc>
            </a:pPr>
            <a:r>
              <a:rPr lang="en-US" dirty="0" smtClean="0">
                <a:solidFill>
                  <a:srgbClr val="363636"/>
                </a:solidFill>
              </a:rPr>
              <a:t>2nd Line (40pt)</a:t>
            </a:r>
          </a:p>
        </p:txBody>
      </p:sp>
      <p:sp>
        <p:nvSpPr>
          <p:cNvPr id="13" name="Object 12"/>
          <p:cNvSpPr/>
          <p:nvPr/>
        </p:nvSpPr>
        <p:spPr>
          <a:xfrm>
            <a:off x="6858000" y="4069080"/>
            <a:ext cx="4876798" cy="347472"/>
          </a:xfrm>
          <a:prstGeom prst="rect">
            <a:avLst/>
          </a:prstGeom>
          <a:noFill/>
        </p:spPr>
        <p:txBody>
          <a:bodyPr wrap="square" rtlCol="0" anchor="ctr"/>
          <a:lstStyle/>
          <a:p>
            <a:pPr/>
            <a:r>
              <a:rPr lang="en-US" dirty="0" smtClean="0">
                <a:solidFill>
                  <a:srgbClr val="0088CC"/>
                </a:solidFill>
              </a:rPr>
              <a:t>Line-Spacing (bullets):</a:t>
            </a:r>
          </a:p>
        </p:txBody>
      </p:sp>
      <p:sp>
        <p:nvSpPr>
          <p:cNvPr id="14" name="Object 13"/>
          <p:cNvSpPr/>
          <p:nvPr/>
        </p:nvSpPr>
        <p:spPr>
          <a:xfrm>
            <a:off x="6858000" y="4434840"/>
            <a:ext cx="4800600" cy="1051560"/>
          </a:xfrm>
          <a:prstGeom prst="rect">
            <a:avLst/>
          </a:prstGeom>
          <a:solidFill>
            <a:srgbClr val="f1f1f1"/>
          </a:solidFill>
        </p:spPr>
        <p:txBody>
          <a:bodyPr wrap="square" rtlCol="0" anchor="ctr"/>
          <a:lstStyle/>
          <a:p>
            <a:pPr marL="342900" indent="-342900">
              <a:lnSpc>
                <a:spcPts val="3500"/>
              </a:lnSpc>
              <a:buSzPct val="100000"/>
              <a:buChar char="•"/>
            </a:pPr>
            <a:r>
              <a:rPr lang="en-US" sz="2400" dirty="0" smtClean="0">
                <a:solidFill>
                  <a:srgbClr val="99ABCC"/>
                </a:solidFill>
              </a:rPr>
              <a:t>Line Spacing</a:t>
            </a:r>
          </a:p>
          <a:p>
            <a:pPr marL="342900" indent="-342900">
              <a:lnSpc>
                <a:spcPts val="3500"/>
              </a:lnSpc>
              <a:buSzPct val="100000"/>
              <a:buChar char="•"/>
            </a:pPr>
            <a:r>
              <a:rPr lang="en-US" sz="2400" dirty="0" smtClean="0">
                <a:solidFill>
                  <a:srgbClr val="99ABCC"/>
                </a:solidFill>
              </a:rPr>
              <a:t>35pt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graphicFrame>
        <p:nvGraphicFramePr>
          <p:cNvPr id="28" name="Table 27"/>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Text Examples: Bullets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457200"/>
            <a:ext cx="4876798" cy="347472"/>
          </a:xfrm>
          <a:prstGeom prst="rect">
            <a:avLst/>
          </a:prstGeom>
          <a:noFill/>
        </p:spPr>
        <p:txBody>
          <a:bodyPr wrap="square" rtlCol="0" anchor="ctr"/>
          <a:lstStyle/>
          <a:p>
            <a:pPr/>
            <a:r>
              <a:rPr lang="en-US" dirty="0" smtClean="0">
                <a:solidFill>
                  <a:srgbClr val="0088CC"/>
                </a:solidFill>
              </a:rPr>
              <a:t>Bullet Indent-Levels:</a:t>
            </a:r>
          </a:p>
        </p:txBody>
      </p:sp>
      <p:sp>
        <p:nvSpPr>
          <p:cNvPr id="4" name="Object 3"/>
          <p:cNvSpPr/>
          <p:nvPr/>
        </p:nvSpPr>
        <p:spPr>
          <a:xfrm>
            <a:off x="457200" y="914400"/>
            <a:ext cx="5715000" cy="5486400"/>
          </a:xfrm>
          <a:prstGeom prst="rect">
            <a:avLst/>
          </a:prstGeom>
          <a:solidFill>
            <a:srgbClr val="373737"/>
          </a:solidFill>
        </p:spPr>
        <p:txBody>
          <a:bodyPr wrap="square" rtlCol="0" anchor="ctr"/>
          <a:lstStyle/>
          <a:p>
            <a:pPr marL="342900" indent="-342900">
              <a:buSzPct val="100000"/>
              <a:buChar char="•"/>
            </a:pPr>
            <a:r>
              <a:rPr lang="en-US" sz="2400" dirty="0" smtClean="0">
                <a:solidFill>
                  <a:srgbClr val="99ABCC"/>
                </a:solidFill>
              </a:rPr>
              <a:t>Bullet one</a:t>
            </a:r>
          </a:p>
          <a:p>
            <a:pPr lvl="1" marL="685800" indent="-342900">
              <a:buSzPct val="100000"/>
              <a:buChar char="•"/>
            </a:pPr>
            <a:r>
              <a:rPr lang="en-US" sz="3200" dirty="0" smtClean="0">
                <a:solidFill>
                  <a:srgbClr val="FFFF00"/>
                </a:solidFill>
              </a:rPr>
              <a:t>Indent-Level 1</a:t>
            </a:r>
          </a:p>
          <a:p>
            <a:pPr lvl="2" marL="1028700" indent="-342900">
              <a:buSzPct val="100000"/>
              <a:buChar char="•"/>
            </a:pPr>
            <a:r>
              <a:rPr lang="en-US" sz="4200" dirty="0" smtClean="0">
                <a:solidFill>
                  <a:srgbClr val="0088CC"/>
                </a:solidFill>
              </a:rPr>
              <a:t>Indent-Level 2</a:t>
            </a:r>
          </a:p>
          <a:p>
            <a:pPr lvl="3" marL="1371600" indent="-342900">
              <a:buSzPct val="100000"/>
              <a:buChar char="•"/>
            </a:pPr>
            <a:r>
              <a:rPr lang="en-US" sz="4800" dirty="0" smtClean="0">
                <a:solidFill>
                  <a:srgbClr val="CC88BB"/>
                </a:solidFill>
              </a:rPr>
              <a:t>Indent-Level 3</a:t>
            </a:r>
          </a:p>
          <a:p>
            <a:pPr lvl="3" marL="1371600" indent="-342900">
              <a:buSzPct val="100000"/>
              <a:buChar char="•"/>
            </a:pPr>
            <a:r>
              <a:rPr lang="en-US" sz="4800" dirty="0" smtClean="0">
                <a:solidFill>
                  <a:srgbClr val="CC88BB"/>
                </a:solidFill>
              </a:rPr>
              <a:t>Indent-Level 3</a:t>
            </a:r>
          </a:p>
          <a:p>
            <a:pPr lvl="2" marL="1028700" indent="-342900">
              <a:buSzPct val="100000"/>
              <a:buChar char="•"/>
            </a:pPr>
            <a:r>
              <a:rPr lang="en-US" sz="4200" dirty="0" smtClean="0">
                <a:solidFill>
                  <a:srgbClr val="0088CC"/>
                </a:solidFill>
              </a:rPr>
              <a:t>Indent-Level 2</a:t>
            </a:r>
          </a:p>
          <a:p>
            <a:pPr lvl="2" marL="1028700" indent="-342900">
              <a:buSzPct val="100000"/>
              <a:buChar char="•"/>
            </a:pPr>
            <a:r>
              <a:rPr lang="en-US" sz="4200" dirty="0" smtClean="0">
                <a:solidFill>
                  <a:srgbClr val="0088CC"/>
                </a:solidFill>
              </a:rPr>
              <a:t>Indent-Level 2</a:t>
            </a:r>
          </a:p>
          <a:p>
            <a:pPr lvl="1" marL="685800" indent="-342900">
              <a:buSzPct val="100000"/>
              <a:buChar char="•"/>
            </a:pPr>
            <a:r>
              <a:rPr lang="en-US" sz="3200" dirty="0" smtClean="0">
                <a:solidFill>
                  <a:srgbClr val="FFFF00"/>
                </a:solidFill>
              </a:rPr>
              <a:t>Indent-Level 1</a:t>
            </a:r>
          </a:p>
          <a:p>
            <a:pPr marL="342900" indent="-342900">
              <a:buSzPct val="100000"/>
              <a:buChar char="•"/>
            </a:pPr>
            <a:r>
              <a:rPr lang="en-US" sz="2400" dirty="0" smtClean="0">
                <a:solidFill>
                  <a:srgbClr val="99ABCC"/>
                </a:solidFill>
              </a:rPr>
              <a:t>Bullet no indent</a:t>
            </a:r>
          </a:p>
          <a:p>
            <a:pPr marL="342900" indent="-342900">
              <a:buSzPct val="100000"/>
              <a:buChar char="•"/>
            </a:pPr>
            <a:r>
              <a:rPr lang="en-US" sz="2400" dirty="0" smtClean="0">
                <a:solidFill>
                  <a:srgbClr val="99ABCC"/>
                </a:solidFill>
              </a:rPr>
              <a:t>Bullet Last</a:t>
            </a:r>
          </a:p>
        </p:txBody>
      </p:sp>
      <p:sp>
        <p:nvSpPr>
          <p:cNvPr id="5" name="Object 4"/>
          <p:cNvSpPr/>
          <p:nvPr/>
        </p:nvSpPr>
        <p:spPr>
          <a:xfrm>
            <a:off x="6858000" y="594360"/>
            <a:ext cx="4876798" cy="347472"/>
          </a:xfrm>
          <a:prstGeom prst="rect">
            <a:avLst/>
          </a:prstGeom>
          <a:noFill/>
        </p:spPr>
        <p:txBody>
          <a:bodyPr wrap="square" rtlCol="0" anchor="ctr"/>
          <a:lstStyle/>
          <a:p>
            <a:pPr/>
            <a:r>
              <a:rPr lang="en-US" dirty="0" smtClean="0">
                <a:solidFill>
                  <a:srgbClr val="0088CC"/>
                </a:solidFill>
              </a:rPr>
              <a:t>Bullets:</a:t>
            </a:r>
          </a:p>
        </p:txBody>
      </p:sp>
      <p:sp>
        <p:nvSpPr>
          <p:cNvPr id="6" name="Object 5"/>
          <p:cNvSpPr/>
          <p:nvPr/>
        </p:nvSpPr>
        <p:spPr>
          <a:xfrm>
            <a:off x="7315200" y="960120"/>
            <a:ext cx="3657599" cy="457200"/>
          </a:xfrm>
          <a:prstGeom prst="rect">
            <a:avLst/>
          </a:prstGeom>
          <a:noFill/>
        </p:spPr>
        <p:txBody>
          <a:bodyPr wrap="square" rtlCol="0" anchor="ctr"/>
          <a:lstStyle/>
          <a:p>
            <a:pPr marL="342900" indent="-342900">
              <a:buSzPct val="100000"/>
              <a:buChar char="•"/>
            </a:pPr>
            <a:r>
              <a:rPr lang="en-US" dirty="0" smtClean="0">
                <a:solidFill>
                  <a:srgbClr val="0000DE"/>
                </a:solidFill>
                <a:latin typeface="Courier New" pitchFamily="34" charset="0"/>
                <a:cs typeface="Courier New" pitchFamily="34" charset="-120"/>
                <a:ea typeface="Courier New" pitchFamily="34" charset="-120"/>
              </a:rPr>
              <a:t>12345</a:t>
            </a:r>
          </a:p>
        </p:txBody>
      </p:sp>
      <p:sp>
        <p:nvSpPr>
          <p:cNvPr id="7" name="Object 6"/>
          <p:cNvSpPr/>
          <p:nvPr/>
        </p:nvSpPr>
        <p:spPr>
          <a:xfrm>
            <a:off x="7315200" y="1234440"/>
            <a:ext cx="3657599" cy="457200"/>
          </a:xfrm>
          <a:prstGeom prst="rect">
            <a:avLst/>
          </a:prstGeom>
          <a:noFill/>
        </p:spPr>
        <p:txBody>
          <a:bodyPr wrap="square" rtlCol="0" anchor="ctr"/>
          <a:lstStyle/>
          <a:p>
            <a:pPr marL="342900" indent="-342900">
              <a:buSzPct val="100000"/>
              <a:buChar char="•"/>
            </a:pPr>
            <a:r>
              <a:rPr lang="en-US" dirty="0" smtClean="0">
                <a:solidFill>
                  <a:srgbClr val="00AA00"/>
                </a:solidFill>
              </a:rPr>
              <a:t>String (number above)</a:t>
            </a:r>
          </a:p>
        </p:txBody>
      </p:sp>
      <p:sp>
        <p:nvSpPr>
          <p:cNvPr id="8" name="Object 7"/>
          <p:cNvSpPr/>
          <p:nvPr/>
        </p:nvSpPr>
        <p:spPr>
          <a:xfrm>
            <a:off x="6858000" y="1920240"/>
            <a:ext cx="4876798" cy="347472"/>
          </a:xfrm>
          <a:prstGeom prst="rect">
            <a:avLst/>
          </a:prstGeom>
          <a:noFill/>
        </p:spPr>
        <p:txBody>
          <a:bodyPr wrap="square" rtlCol="0" anchor="ctr"/>
          <a:lstStyle/>
          <a:p>
            <a:pPr/>
            <a:r>
              <a:rPr lang="en-US" dirty="0" smtClean="0">
                <a:solidFill>
                  <a:srgbClr val="0088CC"/>
                </a:solidFill>
              </a:rPr>
              <a:t>Bullets with line-breaks:</a:t>
            </a:r>
          </a:p>
        </p:txBody>
      </p:sp>
      <p:sp>
        <p:nvSpPr>
          <p:cNvPr id="9" name="Object 8"/>
          <p:cNvSpPr/>
          <p:nvPr/>
        </p:nvSpPr>
        <p:spPr>
          <a:xfrm>
            <a:off x="7315200" y="2377440"/>
            <a:ext cx="3657599" cy="914400"/>
          </a:xfrm>
          <a:prstGeom prst="rect">
            <a:avLst/>
          </a:prstGeom>
          <a:solidFill>
            <a:srgbClr val="F2F2F2"/>
          </a:solidFill>
        </p:spPr>
        <p:txBody>
          <a:bodyPr wrap="square" rtlCol="0" anchor="ctr"/>
          <a:lstStyle/>
          <a:p>
            <a:pPr marL="342900" indent="-342900">
              <a:buSzPct val="100000"/>
              <a:buFont typeface="+mj-lt"/>
              <a:buAutoNum type="arabicPeriod"/>
            </a:pPr>
            <a:r>
              <a:rPr lang="en-US" sz="1600" dirty="0" smtClean="0">
                <a:solidFill>
                  <a:srgbClr val="393939"/>
                </a:solidFill>
              </a:rPr>
              <a:t>Line 1</a:t>
            </a:r>
          </a:p>
          <a:p>
            <a:pPr marL="342900" indent="-342900">
              <a:buSzPct val="100000"/>
              <a:buFont typeface="+mj-lt"/>
              <a:buAutoNum type="arabicPeriod"/>
            </a:pPr>
            <a:r>
              <a:rPr lang="en-US" sz="1600" dirty="0" smtClean="0">
                <a:solidFill>
                  <a:srgbClr val="393939"/>
                </a:solidFill>
              </a:rPr>
              <a:t>Line 2</a:t>
            </a:r>
          </a:p>
          <a:p>
            <a:pPr marL="342900" indent="-342900">
              <a:buSzPct val="100000"/>
              <a:buFont typeface="+mj-lt"/>
              <a:buAutoNum type="arabicPeriod"/>
            </a:pPr>
            <a:r>
              <a:rPr lang="en-US" sz="1600" dirty="0" smtClean="0">
                <a:solidFill>
                  <a:srgbClr val="393939"/>
                </a:solidFill>
              </a:rPr>
              <a:t>Line 3</a:t>
            </a:r>
          </a:p>
        </p:txBody>
      </p:sp>
      <p:sp>
        <p:nvSpPr>
          <p:cNvPr id="10" name="Object 9"/>
          <p:cNvSpPr/>
          <p:nvPr/>
        </p:nvSpPr>
        <p:spPr>
          <a:xfrm>
            <a:off x="6858000" y="3657600"/>
            <a:ext cx="4876798" cy="347472"/>
          </a:xfrm>
          <a:prstGeom prst="rect">
            <a:avLst/>
          </a:prstGeom>
          <a:noFill/>
        </p:spPr>
        <p:txBody>
          <a:bodyPr wrap="square" rtlCol="0" anchor="ctr"/>
          <a:lstStyle/>
          <a:p>
            <a:pPr/>
            <a:r>
              <a:rPr lang="en-US" dirty="0" smtClean="0">
                <a:solidFill>
                  <a:srgbClr val="0088CC"/>
                </a:solidFill>
              </a:rPr>
              <a:t>Bullet with {text} objects:</a:t>
            </a:r>
          </a:p>
        </p:txBody>
      </p:sp>
      <p:sp>
        <p:nvSpPr>
          <p:cNvPr id="11" name="Object 10"/>
          <p:cNvSpPr/>
          <p:nvPr/>
        </p:nvSpPr>
        <p:spPr>
          <a:xfrm>
            <a:off x="7315200" y="4023360"/>
            <a:ext cx="4572000" cy="457200"/>
          </a:xfrm>
          <a:prstGeom prst="rect">
            <a:avLst/>
          </a:prstGeom>
          <a:noFill/>
        </p:spPr>
        <p:txBody>
          <a:bodyPr wrap="square" rtlCol="0" anchor="ctr"/>
          <a:lstStyle/>
          <a:p>
            <a:pPr marL="342900" indent="-342900">
              <a:buSzPct val="100000"/>
              <a:buChar char="►"/>
            </a:pPr>
            <a:r>
              <a:rPr lang="en-US" sz="2400" dirty="0" smtClean="0">
                <a:solidFill>
                  <a:srgbClr val="FF0000"/>
                </a:solidFill>
                <a:latin typeface="Arial" pitchFamily="34" charset="0"/>
                <a:cs typeface="Arial" pitchFamily="34" charset="-120"/>
                <a:ea typeface="Arial" pitchFamily="34" charset="-120"/>
              </a:rPr>
              <a:t>big red words... </a:t>
            </a:r>
            <a:r>
              <a:rPr lang="en-US" sz="1600" dirty="0" smtClean="0">
                <a:solidFill>
                  <a:srgbClr val="00FF00"/>
                </a:solidFill>
                <a:latin typeface="Arial" pitchFamily="34" charset="0"/>
                <a:cs typeface="Arial" pitchFamily="34" charset="-120"/>
                <a:ea typeface="Arial" pitchFamily="34" charset="-120"/>
              </a:rPr>
              <a:t>some green words.</a:t>
            </a:r>
          </a:p>
        </p:txBody>
      </p:sp>
      <p:sp>
        <p:nvSpPr>
          <p:cNvPr id="12" name="Object 11"/>
          <p:cNvSpPr/>
          <p:nvPr/>
        </p:nvSpPr>
        <p:spPr>
          <a:xfrm>
            <a:off x="6858000" y="4846320"/>
            <a:ext cx="4876798" cy="347472"/>
          </a:xfrm>
          <a:prstGeom prst="rect">
            <a:avLst/>
          </a:prstGeom>
          <a:noFill/>
        </p:spPr>
        <p:txBody>
          <a:bodyPr wrap="square" rtlCol="0" anchor="ctr"/>
          <a:lstStyle/>
          <a:p>
            <a:pPr/>
            <a:r>
              <a:rPr lang="en-US" dirty="0" smtClean="0">
                <a:solidFill>
                  <a:srgbClr val="0088CC"/>
                </a:solidFill>
              </a:rPr>
              <a:t>Bullet within {text} objects:</a:t>
            </a:r>
          </a:p>
        </p:txBody>
      </p:sp>
      <p:sp>
        <p:nvSpPr>
          <p:cNvPr id="13" name="Object 12"/>
          <p:cNvSpPr/>
          <p:nvPr/>
        </p:nvSpPr>
        <p:spPr>
          <a:xfrm>
            <a:off x="7315200" y="5166360"/>
            <a:ext cx="4267199" cy="1280160"/>
          </a:xfrm>
          <a:prstGeom prst="rect">
            <a:avLst/>
          </a:prstGeom>
          <a:noFill/>
        </p:spPr>
        <p:txBody>
          <a:bodyPr wrap="square" rtlCol="0" anchor="ctr" bIns="12700" lIns="12700" rIns="12700" tIns="12700"/>
          <a:lstStyle/>
          <a:p>
            <a:pPr marL="342900" indent="-342900">
              <a:buSzPct val="100000"/>
              <a:buChar char="★"/>
            </a:pPr>
            <a:r>
              <a:rPr lang="en-US" dirty="0" smtClean="0">
                <a:solidFill>
                  <a:srgbClr val="CC0000"/>
                </a:solidFill>
              </a:rPr>
              <a:t>I am a text object with bullets..</a:t>
            </a:r>
          </a:p>
          <a:p>
            <a:pPr marL="342900" indent="-342900">
              <a:buSzPct val="100000"/>
              <a:buChar char="►"/>
            </a:pPr>
            <a:r>
              <a:rPr lang="en-US" dirty="0" smtClean="0">
                <a:solidFill>
                  <a:srgbClr val="00CD00"/>
                </a:solidFill>
              </a:rPr>
              <a:t>and I am the next text object.</a:t>
            </a:r>
          </a:p>
          <a:p>
            <a:pPr marL="342900" indent="-342900">
              <a:buSzPct val="100000"/>
              <a:buChar char="•"/>
            </a:pPr>
            <a:r>
              <a:rPr lang="en-US" dirty="0" smtClean="0">
                <a:solidFill>
                  <a:srgbClr val="696969"/>
                </a:solidFill>
              </a:rPr>
              <a:t>Default bullet text.. </a:t>
            </a:r>
          </a:p>
          <a:p>
            <a:pPr marL="342900" indent="-342900">
              <a:buSzPct val="100000"/>
              <a:buChar char="•"/>
            </a:pPr>
            <a:r>
              <a:rPr lang="en-US" dirty="0" smtClean="0">
                <a:solidFill>
                  <a:srgbClr val="0000AB"/>
                </a:solidFill>
              </a:rPr>
              <a:t>Final text object w/ bullet:true.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030303"/>
        </a:solidFill>
        <a:effectLst/>
      </p:bgPr>
    </p:bg>
    <p:spTree>
      <p:nvGrpSpPr>
        <p:cNvPr id="1" name=""/>
        <p:cNvGrpSpPr/>
        <p:nvPr/>
      </p:nvGrpSpPr>
      <p:grpSpPr>
        <a:xfrm>
          <a:off x="0" y="0"/>
          <a:ext cx="0" cy="0"/>
          <a:chOff x="0" y="0"/>
          <a:chExt cx="0" cy="0"/>
        </a:xfrm>
      </p:grpSpPr>
      <p:graphicFrame>
        <p:nvGraphicFramePr>
          <p:cNvPr id="29" name="Table 28"/>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Text Examples: Text alignment, percent x/y, etc.</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txBox="1"/>
          <p:nvPr/>
        </p:nvSpPr>
        <p:spPr>
          <a:xfrm>
            <a:off x="457200" y="685800"/>
            <a:ext cx="7772400" cy="2286000"/>
          </a:xfrm>
          <a:prstGeom prst="rect">
            <a:avLst/>
          </a:prstGeom>
          <a:solidFill>
            <a:srgbClr val="0000FF"/>
          </a:solidFill>
        </p:spPr>
        <p:txBody>
          <a:bodyPr wrap="square" rtlCol="0" anchor="ctr"/>
          <a:lstStyle/>
          <a:p>
            <a:pPr algn="ctr"/>
            <a:r>
              <a:rPr lang="en-US" dirty="0" smtClean="0">
                <a:solidFill>
                  <a:srgbClr val="FFFFFF"/>
                </a:solidFill>
              </a:rPr>
              <a:t>Textbox (ctr/ctr)</a:t>
            </a:r>
          </a:p>
        </p:txBody>
      </p:sp>
      <p:sp>
        <p:nvSpPr>
          <p:cNvPr id="4" name="Object 3"/>
          <p:cNvSpPr/>
          <p:nvPr/>
        </p:nvSpPr>
        <p:spPr>
          <a:xfrm>
            <a:off x="9144000" y="685800"/>
            <a:ext cx="2743200" cy="914400"/>
          </a:xfrm>
          <a:prstGeom prst="rect">
            <a:avLst/>
          </a:prstGeom>
          <a:solidFill>
            <a:srgbClr val="00CC00"/>
          </a:solidFill>
        </p:spPr>
        <p:txBody>
          <a:bodyPr wrap="square" rtlCol="0" anchor="t" bIns="190500" lIns="190500" rIns="190500" tIns="190500"/>
          <a:lstStyle/>
          <a:p>
            <a:pPr/>
            <a:r>
              <a:rPr lang="en-US" sz="1200" dirty="0" smtClean="0">
                <a:solidFill>
                  <a:srgbClr val="FFFFFF"/>
                </a:solidFill>
              </a:rPr>
              <a:t>(top/lft)</a:t>
            </a:r>
          </a:p>
          <a:p>
            <a:pPr/>
            <a:r>
              <a:rPr lang="en-US" b="1" dirty="0" smtClean="0">
                <a:solidFill>
                  <a:srgbClr val="FFFFFF"/>
                </a:solidFill>
              </a:rPr>
              <a:t>Textbox</a:t>
            </a:r>
          </a:p>
        </p:txBody>
      </p:sp>
      <p:sp>
        <p:nvSpPr>
          <p:cNvPr id="5" name="Object 4"/>
          <p:cNvSpPr/>
          <p:nvPr/>
        </p:nvSpPr>
        <p:spPr>
          <a:xfrm>
            <a:off x="9144000" y="2057400"/>
            <a:ext cx="2743200" cy="914400"/>
          </a:xfrm>
          <a:prstGeom prst="rect">
            <a:avLst/>
          </a:prstGeom>
          <a:solidFill>
            <a:srgbClr val="FF0000"/>
          </a:solidFill>
        </p:spPr>
        <p:txBody>
          <a:bodyPr wrap="square" rtlCol="0" anchor="b" bIns="0" lIns="0" rIns="0" tIns="0"/>
          <a:lstStyle/>
          <a:p>
            <a:pPr algn="r"/>
            <a:r>
              <a:rPr lang="en-US" dirty="0" smtClean="0">
                <a:solidFill>
                  <a:srgbClr val="FFFFFF"/>
                </a:solidFill>
              </a:rPr>
              <a:t>Textbox</a:t>
            </a:r>
          </a:p>
          <a:p>
            <a:pPr algn="r"/>
            <a:r>
              <a:rPr lang="en-US" sz="1200" dirty="0" smtClean="0">
                <a:solidFill>
                  <a:srgbClr val="FFFFFF"/>
                </a:solidFill>
              </a:rPr>
              <a:t>(btm/rgt)</a:t>
            </a:r>
          </a:p>
        </p:txBody>
      </p:sp>
      <p:sp>
        <p:nvSpPr>
          <p:cNvPr id="6" name="Object 5"/>
          <p:cNvSpPr/>
          <p:nvPr/>
        </p:nvSpPr>
        <p:spPr>
          <a:xfrm>
            <a:off x="6095998" y="3429000"/>
            <a:ext cx="1828800" cy="274320"/>
          </a:xfrm>
          <a:prstGeom prst="rect">
            <a:avLst/>
          </a:prstGeom>
          <a:noFill/>
        </p:spPr>
        <p:txBody>
          <a:bodyPr wrap="square" rtlCol="0" anchor="ctr"/>
          <a:lstStyle/>
          <a:p>
            <a:pPr/>
            <a:r>
              <a:rPr lang="en-US" dirty="0" smtClean="0">
                <a:solidFill>
                  <a:srgbClr val="9F9F9F"/>
                </a:solidFill>
              </a:rPr>
              <a:t>^ (50%/50%)</a:t>
            </a:r>
          </a:p>
        </p:txBody>
      </p:sp>
      <p:sp>
        <p:nvSpPr>
          <p:cNvPr id="7" name="Object 6"/>
          <p:cNvSpPr/>
          <p:nvPr/>
        </p:nvSpPr>
        <p:spPr>
          <a:xfrm>
            <a:off x="9144000" y="3977640"/>
            <a:ext cx="2743200" cy="274320"/>
          </a:xfrm>
          <a:prstGeom prst="rect">
            <a:avLst/>
          </a:prstGeom>
          <a:noFill/>
        </p:spPr>
        <p:txBody>
          <a:bodyPr wrap="square" rtlCol="0" anchor="ctr"/>
          <a:lstStyle/>
          <a:p>
            <a:pPr/>
            <a:r>
              <a:rPr lang="en-US" dirty="0" smtClean="0">
                <a:solidFill>
                  <a:srgbClr val="9F9F9F"/>
                </a:solidFill>
              </a:rPr>
              <a:t>Plain x/y coords</a:t>
            </a:r>
          </a:p>
        </p:txBody>
      </p:sp>
      <p:sp>
        <p:nvSpPr>
          <p:cNvPr id="8" name="Object 7"/>
          <p:cNvSpPr/>
          <p:nvPr/>
        </p:nvSpPr>
        <p:spPr>
          <a:xfrm>
            <a:off x="9144000" y="4892040"/>
            <a:ext cx="2743200" cy="274320"/>
          </a:xfrm>
          <a:prstGeom prst="rect">
            <a:avLst/>
          </a:prstGeom>
          <a:noFill/>
        </p:spPr>
        <p:txBody>
          <a:bodyPr wrap="square" rtlCol="0" anchor="ctr"/>
          <a:lstStyle/>
          <a:p>
            <a:pPr/>
            <a:r>
              <a:rPr lang="en-US" dirty="0" smtClean="0">
                <a:solidFill>
                  <a:srgbClr val="9F9F9F"/>
                </a:solidFill>
              </a:rPr>
              <a:t>Escaped chars: ' " &amp; &lt; &gt;</a:t>
            </a:r>
          </a:p>
        </p:txBody>
      </p:sp>
      <p:sp>
        <p:nvSpPr>
          <p:cNvPr id="9" name="Object 8"/>
          <p:cNvSpPr/>
          <p:nvPr/>
        </p:nvSpPr>
        <p:spPr>
          <a:xfrm>
            <a:off x="9144000" y="5760720"/>
            <a:ext cx="9143997" cy="274320"/>
          </a:xfrm>
          <a:prstGeom prst="rect">
            <a:avLst/>
          </a:prstGeom>
          <a:noFill/>
        </p:spPr>
        <p:txBody>
          <a:bodyPr wrap="square" rtlCol="0" anchor="ctr"/>
          <a:lstStyle/>
          <a:p>
            <a:pPr/>
            <a:r>
              <a:rPr lang="en-US" dirty="0" smtClean="0">
                <a:solidFill>
                  <a:srgbClr val="9F9F9F"/>
                </a:solidFill>
              </a:rPr>
              <a:t>Sub</a:t>
            </a:r>
            <a:r>
              <a:rPr lang="en-US" baseline="-40000" dirty="0" smtClean="0">
                <a:solidFill>
                  <a:srgbClr val="9F9F9F"/>
                </a:solidFill>
              </a:rPr>
              <a:t>Subscript</a:t>
            </a:r>
            <a:r>
              <a:rPr lang="en-US" dirty="0" smtClean="0">
                <a:solidFill>
                  <a:srgbClr val="9F9F9F"/>
                </a:solidFill>
              </a:rPr>
              <a:t> // Super</a:t>
            </a:r>
            <a:r>
              <a:rPr lang="en-US" baseline="30000" dirty="0" smtClean="0">
                <a:solidFill>
                  <a:srgbClr val="9F9F9F"/>
                </a:solidFill>
              </a:rPr>
              <a:t>Superscript</a:t>
            </a:r>
          </a:p>
        </p:txBody>
      </p:sp>
      <p:sp>
        <p:nvSpPr>
          <p:cNvPr id="10" name="Object 9"/>
          <p:cNvSpPr/>
          <p:nvPr/>
        </p:nvSpPr>
        <p:spPr>
          <a:xfrm>
            <a:off x="457200" y="3931920"/>
            <a:ext cx="7772400" cy="2286000"/>
          </a:xfrm>
          <a:prstGeom prst="rect">
            <a:avLst/>
          </a:prstGeom>
          <a:solidFill>
            <a:srgbClr val="232323"/>
          </a:solidFill>
        </p:spPr>
        <p:txBody>
          <a:bodyPr wrap="square" rtlCol="0" anchor="ctr"/>
          <a:lstStyle/>
          <a:p>
            <a:pPr algn="r"/>
            <a:r>
              <a:rPr lang="en-US" sz="3600" dirty="0" smtClean="0">
                <a:solidFill>
                  <a:srgbClr val="99ABCC"/>
                </a:solidFill>
                <a:latin typeface="Courier New" pitchFamily="34" charset="0"/>
                <a:cs typeface="Courier New" pitchFamily="34" charset="-120"/>
                <a:ea typeface="Courier New" pitchFamily="34" charset="-120"/>
              </a:rPr>
              <a:t>word-level</a:t>
            </a:r>
          </a:p>
          <a:p>
            <a:pPr algn="r"/>
            <a:r>
              <a:rPr lang="en-US" sz="3600" dirty="0" smtClean="0">
                <a:solidFill>
                  <a:srgbClr val="99ABCC"/>
                </a:solidFill>
                <a:latin typeface="Courier New" pitchFamily="34" charset="0"/>
                <a:cs typeface="Courier New" pitchFamily="34" charset="-120"/>
                <a:ea typeface="Courier New" pitchFamily="34" charset="-120"/>
              </a:rPr>
              <a:t>formatting</a:t>
            </a:r>
          </a:p>
          <a:p>
            <a:pPr algn="ctr"/>
            <a:r>
              <a:rPr lang="en-US" sz="4800" dirty="0" smtClean="0">
                <a:solidFill>
                  <a:srgbClr val="FFFF00"/>
                </a:solidFill>
                <a:latin typeface="Arial" pitchFamily="34" charset="0"/>
                <a:cs typeface="Arial" pitchFamily="34" charset="-120"/>
                <a:ea typeface="Arial" pitchFamily="34" charset="-120"/>
              </a:rPr>
              <a:t>...in the same textbox</a:t>
            </a:r>
          </a:p>
        </p:txBody>
      </p:sp>
      <p:sp>
        <p:nvSpPr>
          <p:cNvPr id="11" name="Object 10"/>
          <p:cNvSpPr txBox="1"/>
          <p:nvPr/>
        </p:nvSpPr>
        <p:spPr>
          <a:xfrm>
            <a:off x="0" y="6400800"/>
            <a:ext cx="12191996" cy="457200"/>
          </a:xfrm>
          <a:prstGeom prst="rect">
            <a:avLst/>
          </a:prstGeom>
          <a:noFill/>
        </p:spPr>
        <p:txBody>
          <a:bodyPr wrap="square" rtlCol="0" anchor="ctr" bIns="0" lIns="0" rIns="0" tIns="0"/>
          <a:lstStyle/>
          <a:p>
            <a:pPr algn="ctr"/>
            <a:r>
              <a:rPr lang="en-US" b="1" sz="2400" i="1" u="sng" dirty="0" smtClean="0">
                <a:solidFill>
                  <a:srgbClr val="00EC23"/>
                </a:solidFill>
                <a:latin typeface="Arial" pitchFamily="34" charset="0"/>
                <a:cs typeface="Arial" pitchFamily="34" charset="-120"/>
                <a:ea typeface="Arial" pitchFamily="34" charset="-120"/>
              </a:rPr>
              <a:t>Arial 32pt, green, bold, italic, underline, margin:0, ctr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graphicFrame>
        <p:nvGraphicFramePr>
          <p:cNvPr id="30" name="Table 29"/>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Text Examples: Scheme Colors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640080"/>
            <a:ext cx="5486400" cy="1828800"/>
          </a:xfrm>
          <a:prstGeom prst="rect">
            <a:avLst/>
          </a:prstGeom>
          <a:solidFill>
            <a:schemeClr val="bg2"/>
          </a:solidFill>
        </p:spPr>
        <p:txBody>
          <a:bodyPr wrap="square" rtlCol="0" anchor="ctr"/>
          <a:lstStyle/>
          <a:p>
            <a:pPr/>
            <a:r>
              <a:rPr lang="en-US" dirty="0" smtClean="0">
                <a:solidFill>
                  <a:schemeClr val="tx1"/>
                </a:solidFill>
              </a:rPr>
              <a:t>TEXT1 / BACKGROUND2</a:t>
            </a:r>
          </a:p>
        </p:txBody>
      </p:sp>
      <p:sp>
        <p:nvSpPr>
          <p:cNvPr id="4" name="Object 3"/>
          <p:cNvSpPr/>
          <p:nvPr/>
        </p:nvSpPr>
        <p:spPr>
          <a:xfrm>
            <a:off x="6400800" y="640080"/>
            <a:ext cx="5486400" cy="1828800"/>
          </a:xfrm>
          <a:prstGeom prst="rect">
            <a:avLst/>
          </a:prstGeom>
          <a:solidFill>
            <a:schemeClr val="bg1"/>
          </a:solidFill>
        </p:spPr>
        <p:txBody>
          <a:bodyPr wrap="square" rtlCol="0" anchor="ctr"/>
          <a:lstStyle/>
          <a:p>
            <a:pPr/>
            <a:r>
              <a:rPr lang="en-US" dirty="0" smtClean="0">
                <a:solidFill>
                  <a:schemeClr val="tx2"/>
                </a:solidFill>
              </a:rPr>
              <a:t>TEXT2 / BACKGROUND1</a:t>
            </a:r>
          </a:p>
        </p:txBody>
      </p:sp>
      <p:sp>
        <p:nvSpPr>
          <p:cNvPr id="5" name="Object 4"/>
          <p:cNvSpPr/>
          <p:nvPr/>
        </p:nvSpPr>
        <p:spPr>
          <a:xfrm>
            <a:off x="457200" y="2971800"/>
            <a:ext cx="5486400" cy="914400"/>
          </a:xfrm>
          <a:prstGeom prst="rect">
            <a:avLst/>
          </a:prstGeom>
          <a:solidFill>
            <a:schemeClr val="accent1"/>
          </a:solidFill>
        </p:spPr>
        <p:txBody>
          <a:bodyPr wrap="square" rtlCol="0" anchor="ctr"/>
          <a:lstStyle/>
          <a:p>
            <a:pPr/>
            <a:r>
              <a:rPr lang="en-US" dirty="0" smtClean="0">
                <a:solidFill>
                  <a:srgbClr val="FFFFFF"/>
                </a:solidFill>
              </a:rPr>
              <a:t>ACCENT1</a:t>
            </a:r>
          </a:p>
        </p:txBody>
      </p:sp>
      <p:sp>
        <p:nvSpPr>
          <p:cNvPr id="6" name="Object 5"/>
          <p:cNvSpPr/>
          <p:nvPr/>
        </p:nvSpPr>
        <p:spPr>
          <a:xfrm>
            <a:off x="6400800" y="2971800"/>
            <a:ext cx="5486400" cy="914400"/>
          </a:xfrm>
          <a:prstGeom prst="rect">
            <a:avLst/>
          </a:prstGeom>
          <a:solidFill>
            <a:schemeClr val="accent2"/>
          </a:solidFill>
        </p:spPr>
        <p:txBody>
          <a:bodyPr wrap="square" rtlCol="0" anchor="ctr"/>
          <a:lstStyle/>
          <a:p>
            <a:pPr/>
            <a:r>
              <a:rPr lang="en-US" dirty="0" smtClean="0">
                <a:solidFill>
                  <a:srgbClr val="FFFFFF"/>
                </a:solidFill>
              </a:rPr>
              <a:t>ACCENT2</a:t>
            </a:r>
          </a:p>
        </p:txBody>
      </p:sp>
      <p:sp>
        <p:nvSpPr>
          <p:cNvPr id="7" name="Object 6"/>
          <p:cNvSpPr/>
          <p:nvPr/>
        </p:nvSpPr>
        <p:spPr>
          <a:xfrm>
            <a:off x="457200" y="4297680"/>
            <a:ext cx="5486400" cy="914400"/>
          </a:xfrm>
          <a:prstGeom prst="rect">
            <a:avLst/>
          </a:prstGeom>
          <a:solidFill>
            <a:schemeClr val="accent3"/>
          </a:solidFill>
        </p:spPr>
        <p:txBody>
          <a:bodyPr wrap="square" rtlCol="0" anchor="ctr"/>
          <a:lstStyle/>
          <a:p>
            <a:pPr/>
            <a:r>
              <a:rPr lang="en-US" dirty="0" smtClean="0">
                <a:solidFill>
                  <a:srgbClr val="FFFFFF"/>
                </a:solidFill>
              </a:rPr>
              <a:t>ACCENT3</a:t>
            </a:r>
          </a:p>
        </p:txBody>
      </p:sp>
      <p:sp>
        <p:nvSpPr>
          <p:cNvPr id="8" name="Object 7"/>
          <p:cNvSpPr/>
          <p:nvPr/>
        </p:nvSpPr>
        <p:spPr>
          <a:xfrm>
            <a:off x="6400800" y="4297680"/>
            <a:ext cx="5486400" cy="914400"/>
          </a:xfrm>
          <a:prstGeom prst="rect">
            <a:avLst/>
          </a:prstGeom>
          <a:solidFill>
            <a:schemeClr val="accent4"/>
          </a:solidFill>
        </p:spPr>
        <p:txBody>
          <a:bodyPr wrap="square" rtlCol="0" anchor="ctr"/>
          <a:lstStyle/>
          <a:p>
            <a:pPr/>
            <a:r>
              <a:rPr lang="en-US" dirty="0" smtClean="0">
                <a:solidFill>
                  <a:srgbClr val="FFFFFF"/>
                </a:solidFill>
              </a:rPr>
              <a:t>ACCENT4</a:t>
            </a:r>
          </a:p>
        </p:txBody>
      </p:sp>
      <p:sp>
        <p:nvSpPr>
          <p:cNvPr id="9" name="Object 8"/>
          <p:cNvSpPr/>
          <p:nvPr/>
        </p:nvSpPr>
        <p:spPr>
          <a:xfrm>
            <a:off x="457200" y="5623560"/>
            <a:ext cx="5486400" cy="914400"/>
          </a:xfrm>
          <a:prstGeom prst="rect">
            <a:avLst/>
          </a:prstGeom>
          <a:solidFill>
            <a:schemeClr val="accent5"/>
          </a:solidFill>
        </p:spPr>
        <p:txBody>
          <a:bodyPr wrap="square" rtlCol="0" anchor="ctr"/>
          <a:lstStyle/>
          <a:p>
            <a:pPr/>
            <a:r>
              <a:rPr lang="en-US" dirty="0" smtClean="0">
                <a:solidFill>
                  <a:srgbClr val="FFFFFF"/>
                </a:solidFill>
              </a:rPr>
              <a:t>ACCENT5</a:t>
            </a:r>
          </a:p>
        </p:txBody>
      </p:sp>
      <p:sp>
        <p:nvSpPr>
          <p:cNvPr id="10" name="Object 9"/>
          <p:cNvSpPr/>
          <p:nvPr/>
        </p:nvSpPr>
        <p:spPr>
          <a:xfrm>
            <a:off x="6400800" y="5623560"/>
            <a:ext cx="5486400" cy="914400"/>
          </a:xfrm>
          <a:prstGeom prst="rect">
            <a:avLst/>
          </a:prstGeom>
          <a:solidFill>
            <a:schemeClr val="accent6"/>
          </a:solidFill>
        </p:spPr>
        <p:txBody>
          <a:bodyPr wrap="square" rtlCol="0" anchor="ctr"/>
          <a:lstStyle/>
          <a:p>
            <a:pPr/>
            <a:r>
              <a:rPr lang="en-US" dirty="0" smtClean="0">
                <a:solidFill>
                  <a:srgbClr val="FFFFFF"/>
                </a:solidFill>
              </a:rPr>
              <a:t>ACCENT6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Object 1"/>
          <p:cNvSpPr/>
          <p:nvPr/>
        </p:nvSpPr>
        <p:spPr>
          <a:xfrm>
            <a:off x="1828800" y="1828800"/>
            <a:ext cx="9143997" cy="274320"/>
          </a:xfrm>
          <a:prstGeom prst="rect">
            <a:avLst/>
          </a:prstGeom>
          <a:noFill/>
        </p:spPr>
        <p:txBody>
          <a:bodyPr wrap="square" rtlCol="0" anchor="ctr"/>
          <a:lstStyle/>
          <a:p>
            <a:pPr/>
            <a:r>
              <a:rPr lang="en-US" dirty="0" smtClean="0">
                <a:solidFill>
                  <a:srgbClr val="000000"/>
                </a:solidFill>
              </a:rPr>
              <a:t>Slide 3 - using MASTER_SLIDE</a:t>
            </a:r>
          </a:p>
        </p:txBody>
      </p:sp>
      <p:sp>
        <p:nvSpPr>
          <p:cNvPr id="25" name="Slide Number Placeholder 24"/>
          <p:cNvSpPr>
            <a:spLocks noGrp="1"/>
          </p:cNvSpPr>
          <p:nvPr>
            <p:ph type="sldNum" sz="quarter" idx="4294967295"/>
          </p:nvPr>
        </p:nvSpPr>
        <p:spPr>
          <a:xfrm>
            <a:off x="548640" y="6492240"/>
            <a:ext cx="800000" cy="300000"/>
          </a:xfrm>
          <a:prstGeom prst="rect">
            <a:avLst/>
          </a:prstGeom>
          <a:extLst>
            <a:ext uri="{C572A759-6A51-4108-AA02-DFA0A04FC94B}">
              <ma14:wrappingTextBoxFlag xmlns:ma14="http://schemas.microsoft.com/office/mac/drawingml/2011/main" val="0"/>
            </a:ext>
          </a:extLst>
        </p:spPr>
        <p:txBody>
          <a:bodyPr/>
          <a:lstStyle>
            <a:lvl1pPr>
              <a:defRPr sz="1000">
                <a:solidFill>
                  <a:srgbClr val="FFFFFF"/>
                </a:solidFill>
                <a:latin typeface="Arial"/>
                <a:cs typeface="Arial"/>
              </a:defRPr>
            </a:lvl1pPr>
          </a:lstStyle>
          <a:p>
            <a:fld id="{F7021451-1387-4CA6-816F-3879F97B5CBC}" type="slidenum">
              <a:rPr lang="en-US" smtClean="0"/>
              <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graphicFrame>
        <p:nvGraphicFramePr>
          <p:cNvPr id="31" name="Table 30"/>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274320"/>
        </p:xfrm>
        <a:graphic>
          <a:graphicData uri="http://schemas.openxmlformats.org/drawingml/2006/table">
            <a:tbl>
              <a:tblPr/>
              <a:tblGrid>
                <a:gridCol w="11430000"/>
              </a:tblGrid>
              <a:tr h="274320">
                <a:tc>
                  <a:txBody>
                    <a:bodyPr/>
                    <a:lstStyle/>
                    <a:p>
                      <a:pPr/>
                      <a:r>
                        <a:rPr lang="en-US" sz="1200" dirty="0" smtClean="0">
                          <a:solidFill>
                            <a:srgbClr val="9F9F9F"/>
                          </a:solidFill>
                        </a:rPr>
                        <a:t>Table Examples 1</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640080"/>
            <a:ext cx="9143997" cy="274320"/>
          </a:xfrm>
          <a:prstGeom prst="rect">
            <a:avLst/>
          </a:prstGeom>
          <a:noFill/>
        </p:spPr>
        <p:txBody>
          <a:bodyPr wrap="square" rtlCol="0" anchor="ctr"/>
          <a:lstStyle/>
          <a:p>
            <a:pPr/>
            <a:r>
              <a:rPr lang="en-US" sz="1800" dirty="0" smtClean="0">
                <a:solidFill>
                  <a:srgbClr val="0088CC"/>
                </a:solidFill>
                <a:latin typeface="Arial" pitchFamily="34" charset="0"/>
                <a:cs typeface="Arial" pitchFamily="34" charset="-120"/>
                <a:ea typeface="Arial" pitchFamily="34" charset="-120"/>
              </a:rPr>
              <a:t>Cell Text Alignment:</a:t>
            </a:r>
          </a:p>
        </p:txBody>
      </p:sp>
      <p:graphicFrame>
        <p:nvGraphicFramePr>
          <p:cNvPr id="61" name="Table 60"/>
          <p:cNvGraphicFramePr>
            <a:graphicFrameLocks noGrp="1"/>
          </p:cNvGraphicFramePr>
          <p:nvPr>
            <p:extLst>
              <p:ext uri="{D42A27DB-BD31-4B8C-83A1-F6EECF244321}">
                <p14:modId xmlns:p14="http://schemas.microsoft.com/office/powerpoint/2010/main" val="1579011935"/>
              </p:ext>
            </p:extLst>
          </p:nvPr>
        </p:nvGraphicFramePr>
        <p:xfrm>
          <a:off x="457200" y="1005840"/>
          <a:ext cx="4572000" cy="914400"/>
        </p:xfrm>
        <a:graphic>
          <a:graphicData uri="http://schemas.openxmlformats.org/drawingml/2006/table">
            <a:tbl>
              <a:tblPr/>
              <a:tblGrid>
                <a:gridCol w="1524000"/>
                <a:gridCol w="1524000"/>
                <a:gridCol w="1524000"/>
              </a:tblGrid>
              <a:tr h="685800">
                <a:tc>
                  <a:txBody>
                    <a:bodyPr/>
                    <a:lstStyle/>
                    <a:p>
                      <a:pPr/>
                      <a:r>
                        <a:rPr lang="en-US" sz="1400" dirty="0" smtClean="0">
                          <a:solidFill>
                            <a:srgbClr val="363636"/>
                          </a:solidFill>
                          <a:latin typeface="Arial" pitchFamily="34" charset="0"/>
                          <a:cs typeface="Arial" pitchFamily="34" charset="-120"/>
                          <a:ea typeface="Arial" pitchFamily="34" charset="-120"/>
                        </a:rPr>
                        <a:t>Top Lft</a:t>
                      </a:r>
                      <a:endParaRPr lang="en-US" sz="1400" dirty="0">
                        <a:latin typeface="Arial" charset="0"/>
                        <a:ea typeface="Arial" charset="0"/>
                        <a:cs typeface="Arial" charset="0"/>
                      </a:endParaRPr>
                    </a:p>
                  </a:txBody>
                  <a:tcPr marL="38100" marR="38100" marT="38100" marB="38100" anchor="t">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r>
                        <a:rPr lang="en-US" sz="1400" dirty="0" smtClean="0">
                          <a:solidFill>
                            <a:srgbClr val="363636"/>
                          </a:solidFill>
                          <a:latin typeface="Courier" pitchFamily="34" charset="0"/>
                          <a:cs typeface="Courier" pitchFamily="34" charset="-120"/>
                          <a:ea typeface="Courier" pitchFamily="34" charset="-120"/>
                        </a:rPr>
                        <a:t>Top Ctr</a:t>
                      </a:r>
                      <a:endParaRPr lang="en-US" sz="1400" dirty="0">
                        <a:latin typeface="Courier" charset="0"/>
                        <a:ea typeface="Courier" charset="0"/>
                        <a:cs typeface="Courier" charset="0"/>
                      </a:endParaRPr>
                    </a:p>
                  </a:txBody>
                  <a:tcPr marL="38100" marR="38100" marT="38100" marB="38100" anchor="t">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r"/>
                      <a:r>
                        <a:rPr lang="en-US" sz="1400" dirty="0" smtClean="0">
                          <a:solidFill>
                            <a:srgbClr val="363636"/>
                          </a:solidFill>
                          <a:latin typeface="Verdana" pitchFamily="34" charset="0"/>
                          <a:cs typeface="Verdana" pitchFamily="34" charset="-120"/>
                          <a:ea typeface="Verdana" pitchFamily="34" charset="-120"/>
                        </a:rPr>
                        <a:t>Top Rgt</a:t>
                      </a:r>
                      <a:endParaRPr lang="en-US" sz="1400" dirty="0">
                        <a:latin typeface="Verdana" charset="0"/>
                        <a:ea typeface="Verdana" charset="0"/>
                        <a:cs typeface="Verdana" charset="0"/>
                      </a:endParaRPr>
                    </a:p>
                  </a:txBody>
                  <a:tcPr marL="38100" marR="38100" marT="38100" marB="38100" anchor="t">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r>
              <a:tr h="685800">
                <a:tc>
                  <a:txBody>
                    <a:bodyPr/>
                    <a:lstStyle/>
                    <a:p>
                      <a:pPr/>
                      <a:r>
                        <a:rPr lang="en-US" sz="1400" dirty="0" smtClean="0">
                          <a:solidFill>
                            <a:srgbClr val="363636"/>
                          </a:solidFill>
                        </a:rPr>
                        <a:t>Ctr Lft</a:t>
                      </a:r>
                      <a:endParaRPr lang="en-US" sz="1400" dirty="0"/>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r>
                        <a:rPr lang="en-US" sz="1400" dirty="0" smtClean="0">
                          <a:solidFill>
                            <a:srgbClr val="363636"/>
                          </a:solidFill>
                        </a:rPr>
                        <a:t>Ctr Ctr</a:t>
                      </a:r>
                      <a:endParaRPr lang="en-US" sz="1400" dirty="0"/>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r"/>
                      <a:r>
                        <a:rPr lang="en-US" sz="1400" dirty="0" smtClean="0">
                          <a:solidFill>
                            <a:srgbClr val="363636"/>
                          </a:solidFill>
                        </a:rPr>
                        <a:t>Ctr Rgt</a:t>
                      </a:r>
                      <a:endParaRPr lang="en-US" sz="1400" dirty="0"/>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r>
              <a:tr h="685800">
                <a:tc>
                  <a:txBody>
                    <a:bodyPr/>
                    <a:lstStyle/>
                    <a:p>
                      <a:pPr/>
                      <a:r>
                        <a:rPr lang="en-US" sz="1400" dirty="0" smtClean="0">
                          <a:solidFill>
                            <a:srgbClr val="363636"/>
                          </a:solidFill>
                        </a:rPr>
                        <a:t>Btm Lft</a:t>
                      </a:r>
                      <a:endParaRPr lang="en-US" sz="1400" dirty="0"/>
                    </a:p>
                  </a:txBody>
                  <a:tcPr marL="38100" marR="38100" marT="38100" marB="38100" anchor="b">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r>
                        <a:rPr lang="en-US" sz="1400" dirty="0" smtClean="0">
                          <a:solidFill>
                            <a:srgbClr val="363636"/>
                          </a:solidFill>
                        </a:rPr>
                        <a:t>Btm Ctr</a:t>
                      </a:r>
                      <a:endParaRPr lang="en-US" sz="1400" dirty="0"/>
                    </a:p>
                  </a:txBody>
                  <a:tcPr marL="38100" marR="38100" marT="38100" marB="38100" anchor="b">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r"/>
                      <a:r>
                        <a:rPr lang="en-US" sz="1400" dirty="0" smtClean="0">
                          <a:solidFill>
                            <a:srgbClr val="363636"/>
                          </a:solidFill>
                        </a:rPr>
                        <a:t>Btm Rgt</a:t>
                      </a:r>
                      <a:endParaRPr lang="en-US" sz="1400" dirty="0"/>
                    </a:p>
                  </a:txBody>
                  <a:tcPr marL="38100" marR="38100" marT="38100" marB="38100" anchor="b">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r>
            </a:tbl>
          </a:graphicData>
        </a:graphic>
      </p:graphicFrame>
      <p:sp>
        <p:nvSpPr>
          <p:cNvPr id="5" name="Object 4"/>
          <p:cNvSpPr/>
          <p:nvPr/>
        </p:nvSpPr>
        <p:spPr>
          <a:xfrm>
            <a:off x="5486400" y="640080"/>
            <a:ext cx="9143997" cy="274320"/>
          </a:xfrm>
          <a:prstGeom prst="rect">
            <a:avLst/>
          </a:prstGeom>
          <a:noFill/>
        </p:spPr>
        <p:txBody>
          <a:bodyPr wrap="square" rtlCol="0" anchor="ctr"/>
          <a:lstStyle/>
          <a:p>
            <a:pPr/>
            <a:r>
              <a:rPr lang="en-US" sz="1800" dirty="0" smtClean="0">
                <a:solidFill>
                  <a:srgbClr val="0088CC"/>
                </a:solidFill>
                <a:latin typeface="Arial" pitchFamily="34" charset="0"/>
                <a:cs typeface="Arial" pitchFamily="34" charset="-120"/>
                <a:ea typeface="Arial" pitchFamily="34" charset="-120"/>
              </a:rPr>
              <a:t>Cell Styles:</a:t>
            </a:r>
          </a:p>
        </p:txBody>
      </p:sp>
      <p:graphicFrame>
        <p:nvGraphicFramePr>
          <p:cNvPr id="91" name="Table 90"/>
          <p:cNvGraphicFramePr>
            <a:graphicFrameLocks noGrp="1"/>
          </p:cNvGraphicFramePr>
          <p:nvPr>
            <p:extLst>
              <p:ext uri="{D42A27DB-BD31-4B8C-83A1-F6EECF244321}">
                <p14:modId xmlns:p14="http://schemas.microsoft.com/office/powerpoint/2010/main" val="1579011935"/>
              </p:ext>
            </p:extLst>
          </p:nvPr>
        </p:nvGraphicFramePr>
        <p:xfrm>
          <a:off x="5486400" y="1005840"/>
          <a:ext cx="6400800" cy="914400"/>
        </p:xfrm>
        <a:graphic>
          <a:graphicData uri="http://schemas.openxmlformats.org/drawingml/2006/table">
            <a:tbl>
              <a:tblPr/>
              <a:tblGrid>
                <a:gridCol w="2133600"/>
                <a:gridCol w="2133600"/>
                <a:gridCol w="2133600"/>
              </a:tblGrid>
              <a:tr h="685800">
                <a:tc>
                  <a:txBody>
                    <a:bodyPr/>
                    <a:lstStyle/>
                    <a:p>
                      <a:pPr algn="ctr"/>
                      <a:r>
                        <a:rPr lang="en-US" sz="1600" dirty="0" smtClean="0">
                          <a:solidFill>
                            <a:srgbClr val="FFFFFF"/>
                          </a:solidFill>
                        </a:rPr>
                        <a:t>White</a:t>
                      </a:r>
                      <a:endParaRPr lang="en-US" sz="1600" dirty="0"/>
                    </a:p>
                  </a:txBody>
                  <a:tcPr marL="38100" marR="381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6699CC"/>
                    </a:solidFill>
                  </a:tcPr>
                </a:tc>
                <a:tc>
                  <a:txBody>
                    <a:bodyPr/>
                    <a:lstStyle/>
                    <a:p>
                      <a:pPr algn="ctr"/>
                      <a:r>
                        <a:rPr lang="en-US" sz="1600" dirty="0" smtClean="0">
                          <a:solidFill>
                            <a:srgbClr val="FFFFAA"/>
                          </a:solidFill>
                        </a:rPr>
                        <a:t>Yellow</a:t>
                      </a:r>
                      <a:endParaRPr lang="en-US" sz="1600" dirty="0"/>
                    </a:p>
                  </a:txBody>
                  <a:tcPr marL="38100" marR="381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AACC"/>
                    </a:solidFill>
                  </a:tcPr>
                </a:tc>
                <a:tc>
                  <a:txBody>
                    <a:bodyPr/>
                    <a:lstStyle/>
                    <a:p>
                      <a:pPr algn="ctr"/>
                      <a:r>
                        <a:rPr lang="en-US" sz="1600" dirty="0" smtClean="0">
                          <a:solidFill>
                            <a:srgbClr val="E140FE"/>
                          </a:solidFill>
                        </a:rPr>
                        <a:t>Pink</a:t>
                      </a:r>
                      <a:endParaRPr lang="en-US" sz="1600" dirty="0"/>
                    </a:p>
                  </a:txBody>
                  <a:tcPr marL="38100" marR="381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ACCFF"/>
                    </a:solidFill>
                  </a:tcPr>
                </a:tc>
              </a:tr>
              <a:tr h="685800">
                <a:tc>
                  <a:txBody>
                    <a:bodyPr/>
                    <a:lstStyle/>
                    <a:p>
                      <a:pPr algn="ctr"/>
                      <a:r>
                        <a:rPr lang="en-US" sz="1200" dirty="0" smtClean="0">
                          <a:solidFill>
                            <a:srgbClr val="FFFFFF"/>
                          </a:solidFill>
                        </a:rPr>
                        <a:t>12pt</a:t>
                      </a:r>
                      <a:endParaRPr lang="en-US" sz="1200" dirty="0"/>
                    </a:p>
                  </a:txBody>
                  <a:tcPr marL="38100" marR="381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0000"/>
                    </a:solidFill>
                  </a:tcPr>
                </a:tc>
                <a:tc>
                  <a:txBody>
                    <a:bodyPr/>
                    <a:lstStyle/>
                    <a:p>
                      <a:pPr algn="ctr"/>
                      <a:r>
                        <a:rPr lang="en-US" sz="2000" dirty="0" smtClean="0">
                          <a:solidFill>
                            <a:srgbClr val="FFFFFF"/>
                          </a:solidFill>
                        </a:rPr>
                        <a:t>20pt</a:t>
                      </a:r>
                      <a:endParaRPr lang="en-US" sz="2000" dirty="0"/>
                    </a:p>
                  </a:txBody>
                  <a:tcPr marL="38100" marR="381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FF00"/>
                    </a:solidFill>
                  </a:tcPr>
                </a:tc>
                <a:tc>
                  <a:txBody>
                    <a:bodyPr/>
                    <a:lstStyle/>
                    <a:p>
                      <a:pPr algn="ctr"/>
                      <a:r>
                        <a:rPr lang="en-US" sz="2800" dirty="0" smtClean="0">
                          <a:solidFill>
                            <a:srgbClr val="FFFFFF"/>
                          </a:solidFill>
                        </a:rPr>
                        <a:t>28pt</a:t>
                      </a:r>
                      <a:endParaRPr lang="en-US" sz="2800" dirty="0"/>
                    </a:p>
                  </a:txBody>
                  <a:tcPr marL="38100" marR="381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FF"/>
                    </a:solidFill>
                  </a:tcPr>
                </a:tc>
              </a:tr>
              <a:tr h="685800">
                <a:tc>
                  <a:txBody>
                    <a:bodyPr/>
                    <a:lstStyle/>
                    <a:p>
                      <a:pPr algn="ctr"/>
                      <a:r>
                        <a:rPr lang="en-US" b="1" sz="1600" dirty="0" smtClean="0">
                          <a:solidFill>
                            <a:srgbClr val="FFFFFF"/>
                          </a:solidFill>
                        </a:rPr>
                        <a:t>Bold</a:t>
                      </a:r>
                      <a:endParaRPr lang="en-US" sz="1600" dirty="0"/>
                    </a:p>
                  </a:txBody>
                  <a:tcPr marL="38100" marR="381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3366"/>
                    </a:solidFill>
                  </a:tcPr>
                </a:tc>
                <a:tc>
                  <a:txBody>
                    <a:bodyPr/>
                    <a:lstStyle/>
                    <a:p>
                      <a:pPr algn="ctr"/>
                      <a:r>
                        <a:rPr lang="en-US" sz="1600" u="sng" dirty="0" smtClean="0">
                          <a:solidFill>
                            <a:srgbClr val="FFFFFF"/>
                          </a:solidFill>
                        </a:rPr>
                        <a:t>Underline</a:t>
                      </a:r>
                      <a:endParaRPr lang="en-US" sz="1600" dirty="0"/>
                    </a:p>
                  </a:txBody>
                  <a:tcPr marL="38100" marR="381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36699"/>
                    </a:solidFill>
                  </a:tcPr>
                </a:tc>
                <a:tc>
                  <a:txBody>
                    <a:bodyPr/>
                    <a:lstStyle/>
                    <a:p>
                      <a:pPr algn="ctr"/>
                      <a:r>
                        <a:rPr lang="en-US" sz="1600" dirty="0" smtClean="0">
                          <a:solidFill>
                            <a:srgbClr val="FFFFFF"/>
                          </a:solidFill>
                        </a:rPr>
                        <a:t>10pt Pad</a:t>
                      </a:r>
                      <a:endParaRPr lang="en-US" sz="1600" dirty="0"/>
                    </a:p>
                  </a:txBody>
                  <a:tcPr marL="38100" marR="381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6699CC"/>
                    </a:solidFill>
                  </a:tcPr>
                </a:tc>
              </a:tr>
            </a:tbl>
          </a:graphicData>
        </a:graphic>
      </p:graphicFrame>
      <p:sp>
        <p:nvSpPr>
          <p:cNvPr id="7" name="Object 6"/>
          <p:cNvSpPr/>
          <p:nvPr/>
        </p:nvSpPr>
        <p:spPr>
          <a:xfrm>
            <a:off x="457200" y="3291840"/>
            <a:ext cx="9143997" cy="274320"/>
          </a:xfrm>
          <a:prstGeom prst="rect">
            <a:avLst/>
          </a:prstGeom>
          <a:noFill/>
        </p:spPr>
        <p:txBody>
          <a:bodyPr wrap="square" rtlCol="0" anchor="ctr"/>
          <a:lstStyle/>
          <a:p>
            <a:pPr/>
            <a:r>
              <a:rPr lang="en-US" sz="1800" dirty="0" smtClean="0">
                <a:solidFill>
                  <a:srgbClr val="0088CC"/>
                </a:solidFill>
                <a:latin typeface="Arial" pitchFamily="34" charset="0"/>
                <a:cs typeface="Arial" pitchFamily="34" charset="-120"/>
                <a:ea typeface="Arial" pitchFamily="34" charset="-120"/>
              </a:rPr>
              <a:t>Row/Col Heights/Widths:</a:t>
            </a:r>
          </a:p>
        </p:txBody>
      </p:sp>
      <p:graphicFrame>
        <p:nvGraphicFramePr>
          <p:cNvPr id="121" name="Table 120"/>
          <p:cNvGraphicFramePr>
            <a:graphicFrameLocks noGrp="1"/>
          </p:cNvGraphicFramePr>
          <p:nvPr>
            <p:extLst>
              <p:ext uri="{D42A27DB-BD31-4B8C-83A1-F6EECF244321}">
                <p14:modId xmlns:p14="http://schemas.microsoft.com/office/powerpoint/2010/main" val="1579011935"/>
              </p:ext>
            </p:extLst>
          </p:nvPr>
        </p:nvGraphicFramePr>
        <p:xfrm>
          <a:off x="457200" y="3657600"/>
          <a:ext cx="9143997" cy="914400"/>
        </p:xfrm>
        <a:graphic>
          <a:graphicData uri="http://schemas.openxmlformats.org/drawingml/2006/table">
            <a:tbl>
              <a:tblPr/>
              <a:tblGrid>
                <a:gridCol w="914400"/>
                <a:gridCol w="1828800"/>
                <a:gridCol w="2286000"/>
                <a:gridCol w="2743200"/>
                <a:gridCol w="3657600"/>
              </a:tblGrid>
              <a:tr h="914400">
                <a:tc>
                  <a:txBody>
                    <a:bodyPr/>
                    <a:lstStyle/>
                    <a:p>
                      <a:pPr algn="ctr"/>
                      <a:r>
                        <a:rPr lang="en-US" sz="1400" dirty="0" smtClean="0">
                          <a:solidFill>
                            <a:srgbClr val="6c6c6c"/>
                          </a:solidFill>
                        </a:rPr>
                        <a:t>1x1</a:t>
                      </a:r>
                      <a:endParaRPr lang="en-US" sz="1400" dirty="0"/>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r>
                        <a:rPr lang="en-US" sz="1400" dirty="0" smtClean="0">
                          <a:solidFill>
                            <a:srgbClr val="6c6c6c"/>
                          </a:solidFill>
                        </a:rPr>
                        <a:t>2x1</a:t>
                      </a:r>
                      <a:endParaRPr lang="en-US" sz="1400" dirty="0"/>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r>
                        <a:rPr lang="en-US" sz="1400" dirty="0" smtClean="0">
                          <a:solidFill>
                            <a:srgbClr val="6c6c6c"/>
                          </a:solidFill>
                        </a:rPr>
                        <a:t>2.5x1</a:t>
                      </a:r>
                      <a:endParaRPr lang="en-US" sz="1400" dirty="0"/>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r>
                        <a:rPr lang="en-US" sz="1400" dirty="0" smtClean="0">
                          <a:solidFill>
                            <a:srgbClr val="6c6c6c"/>
                          </a:solidFill>
                        </a:rPr>
                        <a:t>3x1</a:t>
                      </a:r>
                      <a:endParaRPr lang="en-US" sz="1400" dirty="0"/>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r>
                        <a:rPr lang="en-US" sz="1400" dirty="0" smtClean="0">
                          <a:solidFill>
                            <a:srgbClr val="6c6c6c"/>
                          </a:solidFill>
                        </a:rPr>
                        <a:t>4x1</a:t>
                      </a:r>
                      <a:endParaRPr lang="en-US" sz="1400" dirty="0"/>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r>
              <a:tr h="1828800">
                <a:tc>
                  <a:txBody>
                    <a:bodyPr/>
                    <a:lstStyle/>
                    <a:p>
                      <a:pPr algn="ctr"/>
                      <a:r>
                        <a:rPr lang="en-US" sz="1400" dirty="0" smtClean="0">
                          <a:solidFill>
                            <a:srgbClr val="6c6c6c"/>
                          </a:solidFill>
                        </a:rPr>
                        <a:t>1x2</a:t>
                      </a:r>
                      <a:endParaRPr lang="en-US" sz="1400" dirty="0"/>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r>
                        <a:rPr lang="en-US" sz="1400" dirty="0" smtClean="0">
                          <a:solidFill>
                            <a:srgbClr val="6c6c6c"/>
                          </a:solidFill>
                        </a:rPr>
                        <a:t>2x2</a:t>
                      </a:r>
                      <a:endParaRPr lang="en-US" sz="1400" dirty="0"/>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r>
                        <a:rPr lang="en-US" sz="1400" dirty="0" smtClean="0">
                          <a:solidFill>
                            <a:srgbClr val="6c6c6c"/>
                          </a:solidFill>
                        </a:rPr>
                        <a:t>2.5x2</a:t>
                      </a:r>
                      <a:endParaRPr lang="en-US" sz="1400" dirty="0"/>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r>
                        <a:rPr lang="en-US" sz="1400" dirty="0" smtClean="0">
                          <a:solidFill>
                            <a:srgbClr val="6c6c6c"/>
                          </a:solidFill>
                        </a:rPr>
                        <a:t>3x2</a:t>
                      </a:r>
                      <a:endParaRPr lang="en-US" sz="1400" dirty="0"/>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r>
                        <a:rPr lang="en-US" sz="1400" dirty="0" smtClean="0">
                          <a:solidFill>
                            <a:srgbClr val="6c6c6c"/>
                          </a:solidFill>
                        </a:rPr>
                        <a:t>4x2</a:t>
                      </a:r>
                      <a:endParaRPr lang="en-US" sz="1400" dirty="0"/>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graphicFrame>
        <p:nvGraphicFramePr>
          <p:cNvPr id="32" name="Table 31"/>
          <p:cNvGraphicFramePr>
            <a:graphicFrameLocks noGrp="1"/>
          </p:cNvGraphicFramePr>
          <p:nvPr>
            <p:extLst>
              <p:ext uri="{D42A27DB-BD31-4B8C-83A1-F6EECF244321}">
                <p14:modId xmlns:p14="http://schemas.microsoft.com/office/powerpoint/2010/main" val="1579011935"/>
              </p:ext>
            </p:extLst>
          </p:nvPr>
        </p:nvGraphicFramePr>
        <p:xfrm>
          <a:off x="609600" y="137160"/>
          <a:ext cx="10972796" cy="274320"/>
        </p:xfrm>
        <a:graphic>
          <a:graphicData uri="http://schemas.openxmlformats.org/drawingml/2006/table">
            <a:tbl>
              <a:tblPr/>
              <a:tblGrid>
                <a:gridCol w="10972796"/>
              </a:tblGrid>
              <a:tr h="274320">
                <a:tc>
                  <a:txBody>
                    <a:bodyPr/>
                    <a:lstStyle/>
                    <a:p>
                      <a:pPr/>
                      <a:r>
                        <a:rPr lang="en-US" sz="1200" dirty="0" smtClean="0">
                          <a:solidFill>
                            <a:srgbClr val="9F9F9F"/>
                          </a:solidFill>
                        </a:rPr>
                        <a:t>Table Examples 2 [QA: this tables x,y,w,h all using %]</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640080"/>
            <a:ext cx="3657600" cy="274320"/>
          </a:xfrm>
          <a:prstGeom prst="rect">
            <a:avLst/>
          </a:prstGeom>
          <a:solidFill>
            <a:srgbClr val="FFFFFF"/>
          </a:solidFill>
        </p:spPr>
        <p:txBody>
          <a:bodyPr wrap="square" rtlCol="0" anchor="ctr"/>
          <a:lstStyle/>
          <a:p>
            <a:pPr/>
            <a:r>
              <a:rPr lang="en-US" sz="1800" dirty="0" smtClean="0">
                <a:solidFill>
                  <a:srgbClr val="0088CC"/>
                </a:solidFill>
                <a:latin typeface="Arial" pitchFamily="34" charset="0"/>
                <a:cs typeface="Arial" pitchFamily="34" charset="-120"/>
                <a:ea typeface="Arial" pitchFamily="34" charset="-120"/>
              </a:rPr>
              <a:t>Colspans/Rowspans:</a:t>
            </a:r>
          </a:p>
        </p:txBody>
      </p:sp>
      <p:graphicFrame>
        <p:nvGraphicFramePr>
          <p:cNvPr id="63" name="Table 62"/>
          <p:cNvGraphicFramePr>
            <a:graphicFrameLocks noGrp="1"/>
          </p:cNvGraphicFramePr>
          <p:nvPr>
            <p:extLst>
              <p:ext uri="{D42A27DB-BD31-4B8C-83A1-F6EECF244321}">
                <p14:modId xmlns:p14="http://schemas.microsoft.com/office/powerpoint/2010/main" val="1579011935"/>
              </p:ext>
            </p:extLst>
          </p:nvPr>
        </p:nvGraphicFramePr>
        <p:xfrm>
          <a:off x="457200" y="1005840"/>
          <a:ext cx="10972796" cy="1828800"/>
        </p:xfrm>
        <a:graphic>
          <a:graphicData uri="http://schemas.openxmlformats.org/drawingml/2006/table">
            <a:tbl>
              <a:tblPr/>
              <a:tblGrid>
                <a:gridCol w="1828799"/>
                <a:gridCol w="1828799"/>
                <a:gridCol w="1828799"/>
                <a:gridCol w="1828799"/>
                <a:gridCol w="1828799"/>
                <a:gridCol w="1828799"/>
              </a:tblGrid>
              <a:tr h="609600">
                <a:tc rowSpan="2">
                  <a:txBody>
                    <a:bodyPr/>
                    <a:lstStyle/>
                    <a:p>
                      <a:pPr algn="ctr"/>
                      <a:r>
                        <a:rPr lang="en-US" sz="1600" dirty="0" smtClean="0">
                          <a:solidFill>
                            <a:srgbClr val="3D3D3D"/>
                          </a:solidFill>
                        </a:rPr>
                        <a:t>A1</a:t>
                      </a:r>
                    </a:p>
                    <a:p>
                      <a:pPr algn="ctr"/>
                      <a:r>
                        <a:rPr lang="en-US" sz="1600" dirty="0" smtClean="0">
                          <a:solidFill>
                            <a:srgbClr val="3D3D3D"/>
                          </a:solidFill>
                        </a:rPr>
                        <a:t>A2</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99FFCC"/>
                    </a:solidFill>
                  </a:tcPr>
                </a:tc>
                <a:tc>
                  <a:txBody>
                    <a:bodyPr/>
                    <a:lstStyle/>
                    <a:p>
                      <a:pPr algn="ctr"/>
                      <a:r>
                        <a:rPr lang="en-US" sz="1600" dirty="0" smtClean="0">
                          <a:solidFill>
                            <a:srgbClr val="3D3D3D"/>
                          </a:solidFill>
                        </a:rPr>
                        <a:t>B1</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gridSpan="2">
                  <a:txBody>
                    <a:bodyPr/>
                    <a:lstStyle/>
                    <a:p>
                      <a:pPr algn="ctr"/>
                      <a:r>
                        <a:rPr lang="en-US" sz="1600" dirty="0" smtClean="0">
                          <a:solidFill>
                            <a:srgbClr val="3D3D3D"/>
                          </a:solidFill>
                        </a:rPr>
                        <a:t>C1 -&gt; D1</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99FFCC"/>
                    </a:solidFill>
                  </a:tcPr>
                </a:tc>
                <a:tc hMerge="1">
                  <a:tcPr/>
                </a:tc>
                <a:tc>
                  <a:txBody>
                    <a:bodyPr/>
                    <a:lstStyle/>
                    <a:p>
                      <a:pPr algn="ctr"/>
                      <a:r>
                        <a:rPr lang="en-US" sz="1600" dirty="0" smtClean="0">
                          <a:solidFill>
                            <a:srgbClr val="3D3D3D"/>
                          </a:solidFill>
                        </a:rPr>
                        <a:t>E1</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rowSpan="3">
                  <a:txBody>
                    <a:bodyPr/>
                    <a:lstStyle/>
                    <a:p>
                      <a:pPr algn="ctr"/>
                      <a:r>
                        <a:rPr lang="en-US" sz="1600" dirty="0" smtClean="0">
                          <a:solidFill>
                            <a:srgbClr val="3D3D3D"/>
                          </a:solidFill>
                        </a:rPr>
                        <a:t>F1</a:t>
                      </a:r>
                    </a:p>
                    <a:p>
                      <a:pPr algn="ctr"/>
                      <a:r>
                        <a:rPr lang="en-US" sz="1600" dirty="0" smtClean="0">
                          <a:solidFill>
                            <a:srgbClr val="3D3D3D"/>
                          </a:solidFill>
                        </a:rPr>
                        <a:t>F2</a:t>
                      </a:r>
                    </a:p>
                    <a:p>
                      <a:pPr algn="ctr"/>
                      <a:r>
                        <a:rPr lang="en-US" sz="1600" dirty="0" smtClean="0">
                          <a:solidFill>
                            <a:srgbClr val="3D3D3D"/>
                          </a:solidFill>
                        </a:rPr>
                        <a:t>F3</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99FFCC"/>
                    </a:solidFill>
                  </a:tcPr>
                </a:tc>
              </a:tr>
              <a:tr h="609600">
                <a:tc vMerge="1">
                  <a:tcPr/>
                </a:tc>
                <a:tc>
                  <a:txBody>
                    <a:bodyPr/>
                    <a:lstStyle/>
                    <a:p>
                      <a:pPr algn="ctr"/>
                      <a:r>
                        <a:rPr lang="en-US" sz="1600" dirty="0" smtClean="0">
                          <a:solidFill>
                            <a:srgbClr val="3D3D3D"/>
                          </a:solidFill>
                        </a:rPr>
                        <a:t>B2</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a:txBody>
                    <a:bodyPr/>
                    <a:lstStyle/>
                    <a:p>
                      <a:pPr algn="ctr"/>
                      <a:r>
                        <a:rPr lang="en-US" sz="1600" dirty="0" smtClean="0">
                          <a:solidFill>
                            <a:srgbClr val="3D3D3D"/>
                          </a:solidFill>
                        </a:rPr>
                        <a:t>C2</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a:txBody>
                    <a:bodyPr/>
                    <a:lstStyle/>
                    <a:p>
                      <a:pPr algn="ctr"/>
                      <a:r>
                        <a:rPr lang="en-US" sz="1600" dirty="0" smtClean="0">
                          <a:solidFill>
                            <a:srgbClr val="3D3D3D"/>
                          </a:solidFill>
                        </a:rPr>
                        <a:t>D2</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a:txBody>
                    <a:bodyPr/>
                    <a:lstStyle/>
                    <a:p>
                      <a:pPr algn="ctr"/>
                      <a:r>
                        <a:rPr lang="en-US" sz="1600" dirty="0" smtClean="0">
                          <a:solidFill>
                            <a:srgbClr val="3D3D3D"/>
                          </a:solidFill>
                        </a:rPr>
                        <a:t>E2</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vMerge="1">
                  <a:tcPr/>
                </a:tc>
              </a:tr>
              <a:tr h="609600">
                <a:tc>
                  <a:txBody>
                    <a:bodyPr/>
                    <a:lstStyle/>
                    <a:p>
                      <a:pPr algn="ctr"/>
                      <a:r>
                        <a:rPr lang="en-US" sz="1600" dirty="0" smtClean="0">
                          <a:solidFill>
                            <a:srgbClr val="3D3D3D"/>
                          </a:solidFill>
                        </a:rPr>
                        <a:t>A3</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a:txBody>
                    <a:bodyPr/>
                    <a:lstStyle/>
                    <a:p>
                      <a:pPr algn="ctr"/>
                      <a:r>
                        <a:rPr lang="en-US" sz="1600" dirty="0" smtClean="0">
                          <a:solidFill>
                            <a:srgbClr val="3D3D3D"/>
                          </a:solidFill>
                        </a:rPr>
                        <a:t>B3</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a:txBody>
                    <a:bodyPr/>
                    <a:lstStyle/>
                    <a:p>
                      <a:pPr algn="ctr"/>
                      <a:r>
                        <a:rPr lang="en-US" sz="1600" dirty="0" smtClean="0">
                          <a:solidFill>
                            <a:srgbClr val="3D3D3D"/>
                          </a:solidFill>
                        </a:rPr>
                        <a:t>C3</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a:txBody>
                    <a:bodyPr/>
                    <a:lstStyle/>
                    <a:p>
                      <a:pPr algn="ctr"/>
                      <a:r>
                        <a:rPr lang="en-US" sz="1600" dirty="0" smtClean="0">
                          <a:solidFill>
                            <a:srgbClr val="3D3D3D"/>
                          </a:solidFill>
                        </a:rPr>
                        <a:t>D3</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a:txBody>
                    <a:bodyPr/>
                    <a:lstStyle/>
                    <a:p>
                      <a:pPr algn="ctr"/>
                      <a:r>
                        <a:rPr lang="en-US" sz="1600" dirty="0" smtClean="0">
                          <a:solidFill>
                            <a:srgbClr val="3D3D3D"/>
                          </a:solidFill>
                        </a:rPr>
                        <a:t>E3</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vMerge="1">
                  <a:tcPr/>
                </a:tc>
              </a:tr>
            </a:tbl>
          </a:graphicData>
        </a:graphic>
      </p:graphicFrame>
      <p:graphicFrame>
        <p:nvGraphicFramePr>
          <p:cNvPr id="94" name="Table 93"/>
          <p:cNvGraphicFramePr>
            <a:graphicFrameLocks noGrp="1"/>
          </p:cNvGraphicFramePr>
          <p:nvPr>
            <p:extLst>
              <p:ext uri="{D42A27DB-BD31-4B8C-83A1-F6EECF244321}">
                <p14:modId xmlns:p14="http://schemas.microsoft.com/office/powerpoint/2010/main" val="1579011935"/>
              </p:ext>
            </p:extLst>
          </p:nvPr>
        </p:nvGraphicFramePr>
        <p:xfrm>
          <a:off x="457200" y="3017520"/>
          <a:ext cx="11338560" cy="1371600"/>
        </p:xfrm>
        <a:graphic>
          <a:graphicData uri="http://schemas.openxmlformats.org/drawingml/2006/table">
            <a:tbl>
              <a:tblPr/>
              <a:tblGrid>
                <a:gridCol w="1619794"/>
                <a:gridCol w="1619794"/>
                <a:gridCol w="1619794"/>
                <a:gridCol w="1619794"/>
                <a:gridCol w="1619794"/>
                <a:gridCol w="1619794"/>
                <a:gridCol w="1619794"/>
              </a:tblGrid>
              <a:tr h="685800">
                <a:tc rowSpan="2">
                  <a:txBody>
                    <a:bodyPr/>
                    <a:lstStyle/>
                    <a:p>
                      <a:pPr algn="ctr"/>
                      <a:r>
                        <a:rPr lang="en-US" sz="1400" dirty="0" smtClean="0">
                          <a:solidFill>
                            <a:srgbClr val="000000"/>
                          </a:solidFill>
                          <a:latin typeface="Courier" pitchFamily="34" charset="0"/>
                          <a:cs typeface="Courier" pitchFamily="34" charset="-120"/>
                          <a:ea typeface="Courier" pitchFamily="34" charset="-120"/>
                        </a:rPr>
                        <a:t>A1</a:t>
                      </a:r>
                    </a:p>
                    <a:p>
                      <a:pPr algn="ctr"/>
                      <a:r>
                        <a:rPr lang="en-US" sz="1400" dirty="0" smtClean="0">
                          <a:solidFill>
                            <a:srgbClr val="000000"/>
                          </a:solidFill>
                          <a:latin typeface="Courier" pitchFamily="34" charset="0"/>
                          <a:cs typeface="Courier" pitchFamily="34" charset="-120"/>
                          <a:ea typeface="Courier" pitchFamily="34" charset="-120"/>
                        </a:rPr>
                        <a:t>--</a:t>
                      </a:r>
                    </a:p>
                    <a:p>
                      <a:pPr algn="ctr"/>
                      <a:r>
                        <a:rPr lang="en-US" sz="1400" dirty="0" smtClean="0">
                          <a:solidFill>
                            <a:srgbClr val="000000"/>
                          </a:solidFill>
                          <a:latin typeface="Courier" pitchFamily="34" charset="0"/>
                          <a:cs typeface="Courier" pitchFamily="34" charset="-120"/>
                          <a:ea typeface="Courier" pitchFamily="34" charset="-120"/>
                        </a:rPr>
                        <a:t>A2</a:t>
                      </a:r>
                      <a:endParaRPr lang="en-US" sz="1400" dirty="0">
                        <a:latin typeface="Courier" charset="0"/>
                        <a:ea typeface="Courier" charset="0"/>
                        <a:cs typeface="Courier" charset="0"/>
                      </a:endParaRP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99FFCC"/>
                    </a:solidFill>
                  </a:tcPr>
                </a:tc>
                <a:tc rowSpan="2">
                  <a:txBody>
                    <a:bodyPr/>
                    <a:lstStyle/>
                    <a:p>
                      <a:pPr algn="ctr"/>
                      <a:r>
                        <a:rPr lang="en-US" sz="1400" dirty="0" smtClean="0">
                          <a:solidFill>
                            <a:srgbClr val="000000"/>
                          </a:solidFill>
                          <a:latin typeface="Courier" pitchFamily="34" charset="0"/>
                          <a:cs typeface="Courier" pitchFamily="34" charset="-120"/>
                          <a:ea typeface="Courier" pitchFamily="34" charset="-120"/>
                        </a:rPr>
                        <a:t>B1</a:t>
                      </a:r>
                    </a:p>
                    <a:p>
                      <a:pPr algn="ctr"/>
                      <a:r>
                        <a:rPr lang="en-US" sz="1400" dirty="0" smtClean="0">
                          <a:solidFill>
                            <a:srgbClr val="000000"/>
                          </a:solidFill>
                          <a:latin typeface="Courier" pitchFamily="34" charset="0"/>
                          <a:cs typeface="Courier" pitchFamily="34" charset="-120"/>
                          <a:ea typeface="Courier" pitchFamily="34" charset="-120"/>
                        </a:rPr>
                        <a:t>--</a:t>
                      </a:r>
                    </a:p>
                    <a:p>
                      <a:pPr algn="ctr"/>
                      <a:r>
                        <a:rPr lang="en-US" sz="1400" dirty="0" smtClean="0">
                          <a:solidFill>
                            <a:srgbClr val="000000"/>
                          </a:solidFill>
                          <a:latin typeface="Courier" pitchFamily="34" charset="0"/>
                          <a:cs typeface="Courier" pitchFamily="34" charset="-120"/>
                          <a:ea typeface="Courier" pitchFamily="34" charset="-120"/>
                        </a:rPr>
                        <a:t>B2</a:t>
                      </a:r>
                      <a:endParaRPr lang="en-US" sz="1400" dirty="0">
                        <a:latin typeface="Courier" charset="0"/>
                        <a:ea typeface="Courier" charset="0"/>
                        <a:cs typeface="Courier" charset="0"/>
                      </a:endParaRP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99FFCC"/>
                    </a:solidFill>
                  </a:tcPr>
                </a:tc>
                <a:tc gridSpan="2">
                  <a:txBody>
                    <a:bodyPr/>
                    <a:lstStyle/>
                    <a:p>
                      <a:pPr algn="ctr"/>
                      <a:r>
                        <a:rPr lang="en-US" sz="1400" dirty="0" smtClean="0">
                          <a:solidFill>
                            <a:srgbClr val="000000"/>
                          </a:solidFill>
                          <a:latin typeface="Courier" pitchFamily="34" charset="0"/>
                          <a:cs typeface="Courier" pitchFamily="34" charset="-120"/>
                          <a:ea typeface="Courier" pitchFamily="34" charset="-120"/>
                        </a:rPr>
                        <a:t>C1 -&gt; D1</a:t>
                      </a:r>
                      <a:endParaRPr lang="en-US" sz="1400" dirty="0">
                        <a:latin typeface="Courier" charset="0"/>
                        <a:ea typeface="Courier" charset="0"/>
                        <a:cs typeface="Courier" charset="0"/>
                      </a:endParaRP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9999FF"/>
                    </a:solidFill>
                  </a:tcPr>
                </a:tc>
                <a:tc hMerge="1">
                  <a:tcPr/>
                </a:tc>
                <a:tc gridSpan="2">
                  <a:txBody>
                    <a:bodyPr/>
                    <a:lstStyle/>
                    <a:p>
                      <a:pPr algn="ctr"/>
                      <a:r>
                        <a:rPr lang="en-US" sz="1400" dirty="0" smtClean="0">
                          <a:solidFill>
                            <a:srgbClr val="000000"/>
                          </a:solidFill>
                          <a:latin typeface="Courier" pitchFamily="34" charset="0"/>
                          <a:cs typeface="Courier" pitchFamily="34" charset="-120"/>
                          <a:ea typeface="Courier" pitchFamily="34" charset="-120"/>
                        </a:rPr>
                        <a:t>E1 -&gt; F1</a:t>
                      </a:r>
                      <a:endParaRPr lang="en-US" sz="1400" dirty="0">
                        <a:latin typeface="Courier" charset="0"/>
                        <a:ea typeface="Courier" charset="0"/>
                        <a:cs typeface="Courier" charset="0"/>
                      </a:endParaRP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9999FF"/>
                    </a:solidFill>
                  </a:tcPr>
                </a:tc>
                <a:tc hMerge="1">
                  <a:tcPr/>
                </a:tc>
                <a:tc>
                  <a:txBody>
                    <a:bodyPr/>
                    <a:lstStyle/>
                    <a:p>
                      <a:pPr algn="ctr"/>
                      <a:r>
                        <a:rPr lang="en-US" sz="1400" dirty="0" smtClean="0">
                          <a:solidFill>
                            <a:srgbClr val="000000"/>
                          </a:solidFill>
                          <a:latin typeface="Courier" pitchFamily="34" charset="0"/>
                          <a:cs typeface="Courier" pitchFamily="34" charset="-120"/>
                          <a:ea typeface="Courier" pitchFamily="34" charset="-120"/>
                        </a:rPr>
                        <a:t>G1</a:t>
                      </a:r>
                      <a:endParaRPr lang="en-US" sz="1400" dirty="0">
                        <a:latin typeface="Courier" charset="0"/>
                        <a:ea typeface="Courier" charset="0"/>
                        <a:cs typeface="Courier" charset="0"/>
                      </a:endParaRP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9F9F9"/>
                    </a:solidFill>
                  </a:tcPr>
                </a:tc>
              </a:tr>
              <a:tr h="685800">
                <a:tc vMerge="1">
                  <a:tcPr/>
                </a:tc>
                <a:tc vMerge="1">
                  <a:tcPr/>
                </a:tc>
                <a:tc>
                  <a:txBody>
                    <a:bodyPr/>
                    <a:lstStyle/>
                    <a:p>
                      <a:pPr algn="ctr"/>
                      <a:r>
                        <a:rPr lang="en-US" sz="1400" dirty="0" smtClean="0">
                          <a:solidFill>
                            <a:srgbClr val="000000"/>
                          </a:solidFill>
                          <a:latin typeface="Courier" pitchFamily="34" charset="0"/>
                          <a:cs typeface="Courier" pitchFamily="34" charset="-120"/>
                          <a:ea typeface="Courier" pitchFamily="34" charset="-120"/>
                        </a:rPr>
                        <a:t>C2</a:t>
                      </a:r>
                      <a:endParaRPr lang="en-US" sz="1400" dirty="0">
                        <a:latin typeface="Courier" charset="0"/>
                        <a:ea typeface="Courier" charset="0"/>
                        <a:cs typeface="Courier" charset="0"/>
                      </a:endParaRP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9F9F9"/>
                    </a:solidFill>
                  </a:tcPr>
                </a:tc>
                <a:tc>
                  <a:txBody>
                    <a:bodyPr/>
                    <a:lstStyle/>
                    <a:p>
                      <a:pPr algn="ctr"/>
                      <a:r>
                        <a:rPr lang="en-US" sz="1400" dirty="0" smtClean="0">
                          <a:solidFill>
                            <a:srgbClr val="000000"/>
                          </a:solidFill>
                          <a:latin typeface="Courier" pitchFamily="34" charset="0"/>
                          <a:cs typeface="Courier" pitchFamily="34" charset="-120"/>
                          <a:ea typeface="Courier" pitchFamily="34" charset="-120"/>
                        </a:rPr>
                        <a:t>D2</a:t>
                      </a:r>
                      <a:endParaRPr lang="en-US" sz="1400" dirty="0">
                        <a:latin typeface="Courier" charset="0"/>
                        <a:ea typeface="Courier" charset="0"/>
                        <a:cs typeface="Courier" charset="0"/>
                      </a:endParaRP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9F9F9"/>
                    </a:solidFill>
                  </a:tcPr>
                </a:tc>
                <a:tc>
                  <a:txBody>
                    <a:bodyPr/>
                    <a:lstStyle/>
                    <a:p>
                      <a:pPr algn="ctr"/>
                      <a:r>
                        <a:rPr lang="en-US" sz="1400" dirty="0" smtClean="0">
                          <a:solidFill>
                            <a:srgbClr val="000000"/>
                          </a:solidFill>
                          <a:latin typeface="Courier" pitchFamily="34" charset="0"/>
                          <a:cs typeface="Courier" pitchFamily="34" charset="-120"/>
                          <a:ea typeface="Courier" pitchFamily="34" charset="-120"/>
                        </a:rPr>
                        <a:t>E2</a:t>
                      </a:r>
                      <a:endParaRPr lang="en-US" sz="1400" dirty="0">
                        <a:latin typeface="Courier" charset="0"/>
                        <a:ea typeface="Courier" charset="0"/>
                        <a:cs typeface="Courier" charset="0"/>
                      </a:endParaRP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9F9F9"/>
                    </a:solidFill>
                  </a:tcPr>
                </a:tc>
                <a:tc>
                  <a:txBody>
                    <a:bodyPr/>
                    <a:lstStyle/>
                    <a:p>
                      <a:pPr algn="ctr"/>
                      <a:r>
                        <a:rPr lang="en-US" sz="1400" dirty="0" smtClean="0">
                          <a:solidFill>
                            <a:srgbClr val="000000"/>
                          </a:solidFill>
                          <a:latin typeface="Courier" pitchFamily="34" charset="0"/>
                          <a:cs typeface="Courier" pitchFamily="34" charset="-120"/>
                          <a:ea typeface="Courier" pitchFamily="34" charset="-120"/>
                        </a:rPr>
                        <a:t>F2</a:t>
                      </a:r>
                      <a:endParaRPr lang="en-US" sz="1400" dirty="0">
                        <a:latin typeface="Courier" charset="0"/>
                        <a:ea typeface="Courier" charset="0"/>
                        <a:cs typeface="Courier" charset="0"/>
                      </a:endParaRP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9F9F9"/>
                    </a:solidFill>
                  </a:tcPr>
                </a:tc>
                <a:tc>
                  <a:txBody>
                    <a:bodyPr/>
                    <a:lstStyle/>
                    <a:p>
                      <a:pPr algn="ctr"/>
                      <a:r>
                        <a:rPr lang="en-US" sz="1400" dirty="0" smtClean="0">
                          <a:solidFill>
                            <a:srgbClr val="000000"/>
                          </a:solidFill>
                          <a:latin typeface="Courier" pitchFamily="34" charset="0"/>
                          <a:cs typeface="Courier" pitchFamily="34" charset="-120"/>
                          <a:ea typeface="Courier" pitchFamily="34" charset="-120"/>
                        </a:rPr>
                        <a:t>G2</a:t>
                      </a:r>
                      <a:endParaRPr lang="en-US" sz="1400" dirty="0">
                        <a:latin typeface="Courier" charset="0"/>
                        <a:ea typeface="Courier" charset="0"/>
                        <a:cs typeface="Courier" charset="0"/>
                      </a:endParaRP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9F9F9"/>
                    </a:solidFill>
                  </a:tcPr>
                </a:tc>
              </a:tr>
            </a:tbl>
          </a:graphicData>
        </a:graphic>
      </p:graphicFrame>
      <p:graphicFrame>
        <p:nvGraphicFramePr>
          <p:cNvPr id="125" name="Table 124"/>
          <p:cNvGraphicFramePr>
            <a:graphicFrameLocks noGrp="1"/>
          </p:cNvGraphicFramePr>
          <p:nvPr>
            <p:extLst>
              <p:ext uri="{D42A27DB-BD31-4B8C-83A1-F6EECF244321}">
                <p14:modId xmlns:p14="http://schemas.microsoft.com/office/powerpoint/2010/main" val="1579011935"/>
              </p:ext>
            </p:extLst>
          </p:nvPr>
        </p:nvGraphicFramePr>
        <p:xfrm>
          <a:off x="457200" y="4709160"/>
          <a:ext cx="5715000" cy="1828800"/>
        </p:xfrm>
        <a:graphic>
          <a:graphicData uri="http://schemas.openxmlformats.org/drawingml/2006/table">
            <a:tbl>
              <a:tblPr/>
              <a:tblGrid>
                <a:gridCol w="1905000"/>
                <a:gridCol w="1905000"/>
                <a:gridCol w="1905000"/>
              </a:tblGrid>
              <a:tr h="609600">
                <a:tc rowSpan="3">
                  <a:txBody>
                    <a:bodyPr/>
                    <a:lstStyle/>
                    <a:p>
                      <a:pPr algn="ctr"/>
                      <a:r>
                        <a:rPr lang="en-US" sz="1600" dirty="0" smtClean="0">
                          <a:solidFill>
                            <a:srgbClr val="000000"/>
                          </a:solidFill>
                        </a:rPr>
                        <a:t>A1</a:t>
                      </a:r>
                    </a:p>
                    <a:p>
                      <a:pPr algn="ctr"/>
                      <a:r>
                        <a:rPr lang="en-US" sz="1600" dirty="0" smtClean="0">
                          <a:solidFill>
                            <a:srgbClr val="000000"/>
                          </a:solidFill>
                        </a:rPr>
                        <a:t>A2</a:t>
                      </a:r>
                    </a:p>
                    <a:p>
                      <a:pPr algn="ctr"/>
                      <a:r>
                        <a:rPr lang="en-US" sz="1600" dirty="0" smtClean="0">
                          <a:solidFill>
                            <a:srgbClr val="000000"/>
                          </a:solidFill>
                        </a:rPr>
                        <a:t>A3</a:t>
                      </a:r>
                      <a:endParaRPr lang="en-US" sz="1600" dirty="0"/>
                    </a:p>
                  </a:txBody>
                  <a:tcPr marL="3175" marR="3175" marT="3175" marB="3175"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FFCCC"/>
                    </a:solidFill>
                  </a:tcPr>
                </a:tc>
                <a:tc rowSpan="2">
                  <a:txBody>
                    <a:bodyPr/>
                    <a:lstStyle/>
                    <a:p>
                      <a:pPr algn="ctr"/>
                      <a:r>
                        <a:rPr lang="en-US" sz="1600" dirty="0" smtClean="0">
                          <a:solidFill>
                            <a:srgbClr val="000000"/>
                          </a:solidFill>
                        </a:rPr>
                        <a:t>B1</a:t>
                      </a:r>
                    </a:p>
                    <a:p>
                      <a:pPr algn="ctr"/>
                      <a:r>
                        <a:rPr lang="en-US" sz="1600" dirty="0" smtClean="0">
                          <a:solidFill>
                            <a:srgbClr val="000000"/>
                          </a:solidFill>
                        </a:rPr>
                        <a:t>B2</a:t>
                      </a:r>
                      <a:endParaRPr lang="en-US" sz="1600" dirty="0"/>
                    </a:p>
                  </a:txBody>
                  <a:tcPr marL="3175" marR="3175" marT="3175" marB="3175"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FFCCC"/>
                    </a:solidFill>
                  </a:tcPr>
                </a:tc>
                <a:tc>
                  <a:txBody>
                    <a:bodyPr/>
                    <a:lstStyle/>
                    <a:p>
                      <a:pPr algn="ctr"/>
                      <a:r>
                        <a:rPr lang="en-US" sz="1600" dirty="0" smtClean="0">
                          <a:solidFill>
                            <a:srgbClr val="000000"/>
                          </a:solidFill>
                        </a:rPr>
                        <a:t>C1</a:t>
                      </a:r>
                      <a:endParaRPr lang="en-US" sz="1600" dirty="0"/>
                    </a:p>
                  </a:txBody>
                  <a:tcPr marL="3175" marR="3175" marT="3175" marB="3175"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1F1F1"/>
                    </a:solidFill>
                  </a:tcPr>
                </a:tc>
              </a:tr>
              <a:tr h="609600">
                <a:tc vMerge="1">
                  <a:tcPr/>
                </a:tc>
                <a:tc vMerge="1">
                  <a:tcPr/>
                </a:tc>
                <a:tc>
                  <a:txBody>
                    <a:bodyPr/>
                    <a:lstStyle/>
                    <a:p>
                      <a:pPr algn="ctr"/>
                      <a:r>
                        <a:rPr lang="en-US" sz="1600" dirty="0" smtClean="0">
                          <a:solidFill>
                            <a:srgbClr val="000000"/>
                          </a:solidFill>
                        </a:rPr>
                        <a:t>C2</a:t>
                      </a:r>
                      <a:endParaRPr lang="en-US" sz="1600" dirty="0"/>
                    </a:p>
                  </a:txBody>
                  <a:tcPr marL="3175" marR="3175" marT="3175" marB="3175"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1F1F1"/>
                    </a:solidFill>
                  </a:tcPr>
                </a:tc>
              </a:tr>
              <a:tr h="609600">
                <a:tc vMerge="1">
                  <a:tcPr/>
                </a:tc>
                <a:tc gridSpan="2">
                  <a:txBody>
                    <a:bodyPr/>
                    <a:lstStyle/>
                    <a:p>
                      <a:pPr algn="ctr"/>
                      <a:r>
                        <a:rPr lang="en-US" sz="1600" dirty="0" smtClean="0">
                          <a:solidFill>
                            <a:srgbClr val="000000"/>
                          </a:solidFill>
                        </a:rPr>
                        <a:t>B3 -&gt; C3</a:t>
                      </a:r>
                      <a:endParaRPr lang="en-US" sz="1600" dirty="0"/>
                    </a:p>
                  </a:txBody>
                  <a:tcPr marL="3175" marR="3175" marT="3175" marB="3175"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99FFCC"/>
                    </a:solidFill>
                  </a:tcPr>
                </a:tc>
                <a:tc hMerge="1">
                  <a:tcPr/>
                </a:tc>
              </a:tr>
            </a:tbl>
          </a:graphicData>
        </a:graphic>
      </p:graphicFrame>
      <p:graphicFrame>
        <p:nvGraphicFramePr>
          <p:cNvPr id="156" name="Table 155"/>
          <p:cNvGraphicFramePr>
            <a:graphicFrameLocks noGrp="1"/>
          </p:cNvGraphicFramePr>
          <p:nvPr>
            <p:extLst>
              <p:ext uri="{D42A27DB-BD31-4B8C-83A1-F6EECF244321}">
                <p14:modId xmlns:p14="http://schemas.microsoft.com/office/powerpoint/2010/main" val="1579011935"/>
              </p:ext>
            </p:extLst>
          </p:nvPr>
        </p:nvGraphicFramePr>
        <p:xfrm>
          <a:off x="6766560" y="4709160"/>
          <a:ext cx="5029200" cy="1828800"/>
        </p:xfrm>
        <a:graphic>
          <a:graphicData uri="http://schemas.openxmlformats.org/drawingml/2006/table">
            <a:tbl>
              <a:tblPr/>
              <a:tblGrid>
                <a:gridCol w="1676400"/>
                <a:gridCol w="1676400"/>
                <a:gridCol w="1676400"/>
              </a:tblGrid>
              <a:tr h="609600">
                <a:tc>
                  <a:txBody>
                    <a:bodyPr/>
                    <a:lstStyle/>
                    <a:p>
                      <a:pPr algn="ctr"/>
                      <a:r>
                        <a:rPr lang="en-US" sz="1600" dirty="0" smtClean="0">
                          <a:solidFill>
                            <a:srgbClr val="000000"/>
                          </a:solidFill>
                        </a:rPr>
                        <a:t>A1</a:t>
                      </a:r>
                      <a:endParaRPr lang="en-US" sz="1600" dirty="0"/>
                    </a:p>
                  </a:txBody>
                  <a:tcPr marL="0" marR="0" marT="0" marB="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2F9FC"/>
                    </a:solidFill>
                  </a:tcPr>
                </a:tc>
                <a:tc rowSpan="2">
                  <a:txBody>
                    <a:bodyPr/>
                    <a:lstStyle/>
                    <a:p>
                      <a:pPr algn="ctr"/>
                      <a:r>
                        <a:rPr lang="en-US" sz="1600" dirty="0" smtClean="0">
                          <a:solidFill>
                            <a:srgbClr val="000000"/>
                          </a:solidFill>
                        </a:rPr>
                        <a:t>B1</a:t>
                      </a:r>
                    </a:p>
                    <a:p>
                      <a:pPr algn="ctr"/>
                      <a:r>
                        <a:rPr lang="en-US" sz="1600" dirty="0" smtClean="0">
                          <a:solidFill>
                            <a:srgbClr val="000000"/>
                          </a:solidFill>
                        </a:rPr>
                        <a:t>B2</a:t>
                      </a:r>
                      <a:endParaRPr lang="en-US" sz="1600" dirty="0"/>
                    </a:p>
                  </a:txBody>
                  <a:tcPr marL="0" marR="0" marT="0" marB="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FFCCC"/>
                    </a:solidFill>
                  </a:tcPr>
                </a:tc>
                <a:tc rowSpan="3">
                  <a:txBody>
                    <a:bodyPr/>
                    <a:lstStyle/>
                    <a:p>
                      <a:pPr algn="ctr"/>
                      <a:r>
                        <a:rPr lang="en-US" sz="1600" dirty="0" smtClean="0">
                          <a:solidFill>
                            <a:srgbClr val="000000"/>
                          </a:solidFill>
                        </a:rPr>
                        <a:t>C1</a:t>
                      </a:r>
                    </a:p>
                    <a:p>
                      <a:pPr algn="ctr"/>
                      <a:r>
                        <a:rPr lang="en-US" sz="1600" dirty="0" smtClean="0">
                          <a:solidFill>
                            <a:srgbClr val="000000"/>
                          </a:solidFill>
                        </a:rPr>
                        <a:t>C2</a:t>
                      </a:r>
                    </a:p>
                    <a:p>
                      <a:pPr algn="ctr"/>
                      <a:r>
                        <a:rPr lang="en-US" sz="1600" dirty="0" smtClean="0">
                          <a:solidFill>
                            <a:srgbClr val="000000"/>
                          </a:solidFill>
                        </a:rPr>
                        <a:t>C3</a:t>
                      </a:r>
                      <a:endParaRPr lang="en-US" sz="1600" dirty="0"/>
                    </a:p>
                  </a:txBody>
                  <a:tcPr marL="0" marR="0" marT="0" marB="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FFCCC"/>
                    </a:solidFill>
                  </a:tcPr>
                </a:tc>
              </a:tr>
              <a:tr h="609600">
                <a:tc>
                  <a:txBody>
                    <a:bodyPr/>
                    <a:lstStyle/>
                    <a:p>
                      <a:pPr algn="ctr"/>
                      <a:r>
                        <a:rPr lang="en-US" sz="1600" dirty="0" smtClean="0">
                          <a:solidFill>
                            <a:srgbClr val="000000"/>
                          </a:solidFill>
                        </a:rPr>
                        <a:t>A2</a:t>
                      </a:r>
                      <a:endParaRPr lang="en-US" sz="1600" dirty="0"/>
                    </a:p>
                  </a:txBody>
                  <a:tcPr marL="0" marR="0" marT="0" marB="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2F9FC"/>
                    </a:solidFill>
                  </a:tcPr>
                </a:tc>
                <a:tc vMerge="1">
                  <a:tcPr/>
                </a:tc>
                <a:tc vMerge="1">
                  <a:tcPr/>
                </a:tc>
              </a:tr>
              <a:tr h="609600">
                <a:tc gridSpan="2">
                  <a:txBody>
                    <a:bodyPr/>
                    <a:lstStyle/>
                    <a:p>
                      <a:pPr algn="ctr"/>
                      <a:r>
                        <a:rPr lang="en-US" sz="1600" dirty="0" smtClean="0">
                          <a:solidFill>
                            <a:srgbClr val="000000"/>
                          </a:solidFill>
                        </a:rPr>
                        <a:t>A3 -&gt; B3</a:t>
                      </a:r>
                      <a:endParaRPr lang="en-US" sz="1600" dirty="0"/>
                    </a:p>
                  </a:txBody>
                  <a:tcPr marL="0" marR="0" marT="0" marB="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99FFCC"/>
                    </a:solidFill>
                  </a:tcPr>
                </a:tc>
                <a:tc hMerge="1">
                  <a:tcPr/>
                </a:tc>
                <a:tc vMerge="1">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graphicFrame>
        <p:nvGraphicFramePr>
          <p:cNvPr id="33" name="Table 32"/>
          <p:cNvGraphicFramePr>
            <a:graphicFrameLocks noGrp="1"/>
          </p:cNvGraphicFramePr>
          <p:nvPr>
            <p:extLst>
              <p:ext uri="{D42A27DB-BD31-4B8C-83A1-F6EECF244321}">
                <p14:modId xmlns:p14="http://schemas.microsoft.com/office/powerpoint/2010/main" val="1579011935"/>
              </p:ext>
            </p:extLst>
          </p:nvPr>
        </p:nvGraphicFramePr>
        <p:xfrm>
          <a:off x="457200" y="118872"/>
          <a:ext cx="11460476" cy="274320"/>
        </p:xfrm>
        <a:graphic>
          <a:graphicData uri="http://schemas.openxmlformats.org/drawingml/2006/table">
            <a:tbl>
              <a:tblPr/>
              <a:tblGrid>
                <a:gridCol w="11460476"/>
              </a:tblGrid>
              <a:tr h="274320">
                <a:tc>
                  <a:txBody>
                    <a:bodyPr/>
                    <a:lstStyle/>
                    <a:p>
                      <a:pPr/>
                      <a:r>
                        <a:rPr lang="en-US" sz="1200" dirty="0" smtClean="0">
                          <a:solidFill>
                            <a:srgbClr val="9F9F9F"/>
                          </a:solidFill>
                        </a:rPr>
                        <a:t>Table Examples 3</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640080"/>
            <a:ext cx="3657600" cy="274320"/>
          </a:xfrm>
          <a:prstGeom prst="rect">
            <a:avLst/>
          </a:prstGeom>
          <a:solidFill>
            <a:srgbClr val="FFFFFF"/>
          </a:solidFill>
        </p:spPr>
        <p:txBody>
          <a:bodyPr wrap="square" rtlCol="0" anchor="ctr"/>
          <a:lstStyle/>
          <a:p>
            <a:pPr/>
            <a:r>
              <a:rPr lang="en-US" sz="1800" dirty="0" smtClean="0">
                <a:solidFill>
                  <a:srgbClr val="0088CC"/>
                </a:solidFill>
                <a:latin typeface="Arial" pitchFamily="34" charset="0"/>
                <a:cs typeface="Arial" pitchFamily="34" charset="-120"/>
                <a:ea typeface="Arial" pitchFamily="34" charset="-120"/>
              </a:rPr>
              <a:t>Extreme Colspans/Rowspans:</a:t>
            </a:r>
          </a:p>
        </p:txBody>
      </p:sp>
      <p:graphicFrame>
        <p:nvGraphicFramePr>
          <p:cNvPr id="65" name="Table 64"/>
          <p:cNvGraphicFramePr>
            <a:graphicFrameLocks noGrp="1"/>
          </p:cNvGraphicFramePr>
          <p:nvPr>
            <p:extLst>
              <p:ext uri="{D42A27DB-BD31-4B8C-83A1-F6EECF244321}">
                <p14:modId xmlns:p14="http://schemas.microsoft.com/office/powerpoint/2010/main" val="1579011935"/>
              </p:ext>
            </p:extLst>
          </p:nvPr>
        </p:nvGraphicFramePr>
        <p:xfrm>
          <a:off x="548640" y="1188720"/>
          <a:ext cx="10972796" cy="5029200"/>
        </p:xfrm>
        <a:graphic>
          <a:graphicData uri="http://schemas.openxmlformats.org/drawingml/2006/table">
            <a:tbl>
              <a:tblPr/>
              <a:tblGrid>
                <a:gridCol w="783771"/>
                <a:gridCol w="783771"/>
                <a:gridCol w="783771"/>
                <a:gridCol w="783771"/>
                <a:gridCol w="783771"/>
                <a:gridCol w="783771"/>
                <a:gridCol w="783771"/>
                <a:gridCol w="783771"/>
                <a:gridCol w="783771"/>
                <a:gridCol w="783771"/>
                <a:gridCol w="783771"/>
                <a:gridCol w="783771"/>
                <a:gridCol w="783771"/>
                <a:gridCol w="783771"/>
              </a:tblGrid>
              <a:tr h="1005840">
                <a:tc>
                  <a:txBody>
                    <a:bodyPr/>
                    <a:lstStyle/>
                    <a:p>
                      <a:pPr algn="ctr"/>
                      <a:r>
                        <a:rPr lang="en-US" sz="1400" dirty="0" smtClean="0">
                          <a:solidFill>
                            <a:srgbClr val="000000"/>
                          </a:solidFill>
                        </a:rPr>
                        <a:t>A1</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B1</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C1</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D1</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E1</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F1</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G1</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H1</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rowSpan="5">
                  <a:txBody>
                    <a:bodyPr/>
                    <a:lstStyle/>
                    <a:p>
                      <a:pPr algn="ctr"/>
                      <a:r>
                        <a:rPr lang="en-US" sz="1400" dirty="0" smtClean="0">
                          <a:solidFill>
                            <a:srgbClr val="000000"/>
                          </a:solidFill>
                        </a:rPr>
                        <a:t>I1</a:t>
                      </a:r>
                    </a:p>
                    <a:p>
                      <a:pPr algn="ctr"/>
                      <a:r>
                        <a:rPr lang="en-US" sz="1400" dirty="0" smtClean="0">
                          <a:solidFill>
                            <a:srgbClr val="000000"/>
                          </a:solidFill>
                        </a:rPr>
                        <a:t>-</a:t>
                      </a:r>
                    </a:p>
                    <a:p>
                      <a:pPr algn="ctr"/>
                      <a:r>
                        <a:rPr lang="en-US" sz="1400" dirty="0" smtClean="0">
                          <a:solidFill>
                            <a:srgbClr val="000000"/>
                          </a:solidFill>
                        </a:rPr>
                        <a:t>I2</a:t>
                      </a:r>
                    </a:p>
                    <a:p>
                      <a:pPr algn="ctr"/>
                      <a:r>
                        <a:rPr lang="en-US" sz="1400" dirty="0" smtClean="0">
                          <a:solidFill>
                            <a:srgbClr val="000000"/>
                          </a:solidFill>
                        </a:rPr>
                        <a:t>-</a:t>
                      </a:r>
                    </a:p>
                    <a:p>
                      <a:pPr algn="ctr"/>
                      <a:r>
                        <a:rPr lang="en-US" sz="1400" dirty="0" smtClean="0">
                          <a:solidFill>
                            <a:srgbClr val="000000"/>
                          </a:solidFill>
                        </a:rPr>
                        <a:t>I3</a:t>
                      </a:r>
                    </a:p>
                    <a:p>
                      <a:pPr algn="ctr"/>
                      <a:r>
                        <a:rPr lang="en-US" sz="1400" dirty="0" smtClean="0">
                          <a:solidFill>
                            <a:srgbClr val="000000"/>
                          </a:solidFill>
                        </a:rPr>
                        <a:t>-</a:t>
                      </a:r>
                    </a:p>
                    <a:p>
                      <a:pPr algn="ctr"/>
                      <a:r>
                        <a:rPr lang="en-US" sz="1400" dirty="0" smtClean="0">
                          <a:solidFill>
                            <a:srgbClr val="000000"/>
                          </a:solidFill>
                        </a:rPr>
                        <a:t>I4</a:t>
                      </a:r>
                    </a:p>
                    <a:p>
                      <a:pPr algn="ctr"/>
                      <a:r>
                        <a:rPr lang="en-US" sz="1400" dirty="0" smtClean="0">
                          <a:solidFill>
                            <a:srgbClr val="000000"/>
                          </a:solidFill>
                        </a:rPr>
                        <a:t>-</a:t>
                      </a:r>
                    </a:p>
                    <a:p>
                      <a:pPr algn="ctr"/>
                      <a:r>
                        <a:rPr lang="en-US" sz="1400" dirty="0" smtClean="0">
                          <a:solidFill>
                            <a:srgbClr val="000000"/>
                          </a:solidFill>
                        </a:rPr>
                        <a:t>I5</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FFCC"/>
                    </a:solidFill>
                  </a:tcPr>
                </a:tc>
                <a:tc gridSpan="5">
                  <a:txBody>
                    <a:bodyPr/>
                    <a:lstStyle/>
                    <a:p>
                      <a:pPr algn="ctr"/>
                      <a:r>
                        <a:rPr lang="en-US" sz="1400" dirty="0" smtClean="0">
                          <a:solidFill>
                            <a:srgbClr val="000000"/>
                          </a:solidFill>
                        </a:rPr>
                        <a:t>J1 -&gt; K1 -&gt; L1 -&gt; M1 -&gt; N1</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99FF"/>
                    </a:solidFill>
                  </a:tcPr>
                </a:tc>
                <a:tc hMerge="1">
                  <a:tcPr/>
                </a:tc>
                <a:tc hMerge="1">
                  <a:tcPr/>
                </a:tc>
                <a:tc hMerge="1">
                  <a:tcPr/>
                </a:tc>
                <a:tc hMerge="1">
                  <a:tcPr/>
                </a:tc>
              </a:tr>
              <a:tr h="1005840">
                <a:tc rowSpan="2">
                  <a:txBody>
                    <a:bodyPr/>
                    <a:lstStyle/>
                    <a:p>
                      <a:pPr algn="ctr"/>
                      <a:r>
                        <a:rPr lang="en-US" sz="1400" dirty="0" smtClean="0">
                          <a:solidFill>
                            <a:srgbClr val="000000"/>
                          </a:solidFill>
                        </a:rPr>
                        <a:t>A2</a:t>
                      </a:r>
                    </a:p>
                    <a:p>
                      <a:pPr algn="ctr"/>
                      <a:r>
                        <a:rPr lang="en-US" sz="1400" dirty="0" smtClean="0">
                          <a:solidFill>
                            <a:srgbClr val="000000"/>
                          </a:solidFill>
                        </a:rPr>
                        <a:t>--</a:t>
                      </a:r>
                    </a:p>
                    <a:p>
                      <a:pPr algn="ctr"/>
                      <a:r>
                        <a:rPr lang="en-US" sz="1400" dirty="0" smtClean="0">
                          <a:solidFill>
                            <a:srgbClr val="000000"/>
                          </a:solidFill>
                        </a:rPr>
                        <a:t>A3</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FFCC"/>
                    </a:solidFill>
                  </a:tcPr>
                </a:tc>
                <a:tc gridSpan="3">
                  <a:txBody>
                    <a:bodyPr/>
                    <a:lstStyle/>
                    <a:p>
                      <a:pPr algn="ctr"/>
                      <a:r>
                        <a:rPr lang="en-US" sz="1400" dirty="0" smtClean="0">
                          <a:solidFill>
                            <a:srgbClr val="000000"/>
                          </a:solidFill>
                        </a:rPr>
                        <a:t>B2 -&gt; C2 -&gt; D2</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99FF"/>
                    </a:solidFill>
                  </a:tcPr>
                </a:tc>
                <a:tc hMerge="1">
                  <a:tcPr/>
                </a:tc>
                <a:tc hMerge="1">
                  <a:tcPr/>
                </a:tc>
                <a:tc gridSpan="2">
                  <a:txBody>
                    <a:bodyPr/>
                    <a:lstStyle/>
                    <a:p>
                      <a:pPr algn="ctr"/>
                      <a:r>
                        <a:rPr lang="en-US" sz="1400" dirty="0" smtClean="0">
                          <a:solidFill>
                            <a:srgbClr val="000000"/>
                          </a:solidFill>
                        </a:rPr>
                        <a:t>E2 -&gt; F2</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99FF"/>
                    </a:solidFill>
                  </a:tcPr>
                </a:tc>
                <a:tc hMerge="1">
                  <a:tcPr/>
                </a:tc>
                <a:tc rowSpan="3">
                  <a:txBody>
                    <a:bodyPr/>
                    <a:lstStyle/>
                    <a:p>
                      <a:pPr algn="ctr"/>
                      <a:r>
                        <a:rPr lang="en-US" sz="1400" dirty="0" smtClean="0">
                          <a:solidFill>
                            <a:srgbClr val="000000"/>
                          </a:solidFill>
                        </a:rPr>
                        <a:t>G2</a:t>
                      </a:r>
                    </a:p>
                    <a:p>
                      <a:pPr algn="ctr"/>
                      <a:r>
                        <a:rPr lang="en-US" sz="1400" dirty="0" smtClean="0">
                          <a:solidFill>
                            <a:srgbClr val="000000"/>
                          </a:solidFill>
                        </a:rPr>
                        <a:t>-</a:t>
                      </a:r>
                    </a:p>
                    <a:p>
                      <a:pPr algn="ctr"/>
                      <a:r>
                        <a:rPr lang="en-US" sz="1400" dirty="0" smtClean="0">
                          <a:solidFill>
                            <a:srgbClr val="000000"/>
                          </a:solidFill>
                        </a:rPr>
                        <a:t>G3</a:t>
                      </a:r>
                    </a:p>
                    <a:p>
                      <a:pPr algn="ctr"/>
                      <a:r>
                        <a:rPr lang="en-US" sz="1400" dirty="0" smtClean="0">
                          <a:solidFill>
                            <a:srgbClr val="000000"/>
                          </a:solidFill>
                        </a:rPr>
                        <a:t>-</a:t>
                      </a:r>
                    </a:p>
                    <a:p>
                      <a:pPr algn="ctr"/>
                      <a:r>
                        <a:rPr lang="en-US" sz="1400" dirty="0" smtClean="0">
                          <a:solidFill>
                            <a:srgbClr val="000000"/>
                          </a:solidFill>
                        </a:rPr>
                        <a:t>G4</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FFCC"/>
                    </a:solidFill>
                  </a:tcPr>
                </a:tc>
                <a:tc>
                  <a:txBody>
                    <a:bodyPr/>
                    <a:lstStyle/>
                    <a:p>
                      <a:pPr algn="ctr"/>
                      <a:r>
                        <a:rPr lang="en-US" sz="1400" dirty="0" smtClean="0">
                          <a:solidFill>
                            <a:srgbClr val="000000"/>
                          </a:solidFill>
                        </a:rPr>
                        <a:t>H2</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vMerge="1">
                  <a:tcPr/>
                </a:tc>
                <a:tc>
                  <a:txBody>
                    <a:bodyPr/>
                    <a:lstStyle/>
                    <a:p>
                      <a:pPr algn="ctr"/>
                      <a:r>
                        <a:rPr lang="en-US" sz="1400" dirty="0" smtClean="0">
                          <a:solidFill>
                            <a:srgbClr val="000000"/>
                          </a:solidFill>
                        </a:rPr>
                        <a:t>J2</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K2</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L2</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M2</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N2</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r>
              <a:tr h="1005840">
                <a:tc vMerge="1">
                  <a:tcPr/>
                </a:tc>
                <a:tc rowSpan="3">
                  <a:txBody>
                    <a:bodyPr/>
                    <a:lstStyle/>
                    <a:p>
                      <a:pPr algn="ctr"/>
                      <a:r>
                        <a:rPr lang="en-US" sz="1400" dirty="0" smtClean="0">
                          <a:solidFill>
                            <a:srgbClr val="000000"/>
                          </a:solidFill>
                        </a:rPr>
                        <a:t>B3</a:t>
                      </a:r>
                    </a:p>
                    <a:p>
                      <a:pPr algn="ctr"/>
                      <a:r>
                        <a:rPr lang="en-US" sz="1400" dirty="0" smtClean="0">
                          <a:solidFill>
                            <a:srgbClr val="000000"/>
                          </a:solidFill>
                        </a:rPr>
                        <a:t>-</a:t>
                      </a:r>
                    </a:p>
                    <a:p>
                      <a:pPr algn="ctr"/>
                      <a:r>
                        <a:rPr lang="en-US" sz="1400" dirty="0" smtClean="0">
                          <a:solidFill>
                            <a:srgbClr val="000000"/>
                          </a:solidFill>
                        </a:rPr>
                        <a:t>B4</a:t>
                      </a:r>
                    </a:p>
                    <a:p>
                      <a:pPr algn="ctr"/>
                      <a:r>
                        <a:rPr lang="en-US" sz="1400" dirty="0" smtClean="0">
                          <a:solidFill>
                            <a:srgbClr val="000000"/>
                          </a:solidFill>
                        </a:rPr>
                        <a:t>-</a:t>
                      </a:r>
                    </a:p>
                    <a:p>
                      <a:pPr algn="ctr"/>
                      <a:r>
                        <a:rPr lang="en-US" sz="1400" dirty="0" smtClean="0">
                          <a:solidFill>
                            <a:srgbClr val="000000"/>
                          </a:solidFill>
                        </a:rPr>
                        <a:t>B5</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FFCC"/>
                    </a:solidFill>
                  </a:tcPr>
                </a:tc>
                <a:tc>
                  <a:txBody>
                    <a:bodyPr/>
                    <a:lstStyle/>
                    <a:p>
                      <a:pPr algn="ctr"/>
                      <a:r>
                        <a:rPr lang="en-US" sz="1400" dirty="0" smtClean="0">
                          <a:solidFill>
                            <a:srgbClr val="000000"/>
                          </a:solidFill>
                        </a:rPr>
                        <a:t>C3</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D3</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E3</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F3</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vMerge="1">
                  <a:tcPr/>
                </a:tc>
                <a:tc>
                  <a:txBody>
                    <a:bodyPr/>
                    <a:lstStyle/>
                    <a:p>
                      <a:pPr algn="ctr"/>
                      <a:r>
                        <a:rPr lang="en-US" sz="1400" dirty="0" smtClean="0">
                          <a:solidFill>
                            <a:srgbClr val="000000"/>
                          </a:solidFill>
                        </a:rPr>
                        <a:t>H3</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vMerge="1">
                  <a:tcPr/>
                </a:tc>
                <a:tc>
                  <a:txBody>
                    <a:bodyPr/>
                    <a:lstStyle/>
                    <a:p>
                      <a:pPr algn="ctr"/>
                      <a:r>
                        <a:rPr lang="en-US" sz="1400" dirty="0" smtClean="0">
                          <a:solidFill>
                            <a:srgbClr val="000000"/>
                          </a:solidFill>
                        </a:rPr>
                        <a:t>J3</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K3</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L3</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M3</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N3</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r>
              <a:tr h="1005840">
                <a:tc rowSpan="2">
                  <a:txBody>
                    <a:bodyPr/>
                    <a:lstStyle/>
                    <a:p>
                      <a:pPr algn="ctr"/>
                      <a:r>
                        <a:rPr lang="en-US" sz="1400" dirty="0" smtClean="0">
                          <a:solidFill>
                            <a:srgbClr val="000000"/>
                          </a:solidFill>
                        </a:rPr>
                        <a:t>A4</a:t>
                      </a:r>
                    </a:p>
                    <a:p>
                      <a:pPr algn="ctr"/>
                      <a:r>
                        <a:rPr lang="en-US" sz="1400" dirty="0" smtClean="0">
                          <a:solidFill>
                            <a:srgbClr val="000000"/>
                          </a:solidFill>
                        </a:rPr>
                        <a:t>--</a:t>
                      </a:r>
                    </a:p>
                    <a:p>
                      <a:pPr algn="ctr"/>
                      <a:r>
                        <a:rPr lang="en-US" sz="1400" dirty="0" smtClean="0">
                          <a:solidFill>
                            <a:srgbClr val="000000"/>
                          </a:solidFill>
                        </a:rPr>
                        <a:t>A5</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FFCC"/>
                    </a:solidFill>
                  </a:tcPr>
                </a:tc>
                <a:tc vMerge="1">
                  <a:tcPr/>
                </a:tc>
                <a:tc gridSpan="4">
                  <a:txBody>
                    <a:bodyPr/>
                    <a:lstStyle/>
                    <a:p>
                      <a:pPr algn="ctr"/>
                      <a:r>
                        <a:rPr lang="en-US" sz="1400" dirty="0" smtClean="0">
                          <a:solidFill>
                            <a:srgbClr val="000000"/>
                          </a:solidFill>
                        </a:rPr>
                        <a:t>C4 -&gt; D4 -&gt; E4 -&gt; F4</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99FF"/>
                    </a:solidFill>
                  </a:tcPr>
                </a:tc>
                <a:tc hMerge="1">
                  <a:tcPr/>
                </a:tc>
                <a:tc hMerge="1">
                  <a:tcPr/>
                </a:tc>
                <a:tc hMerge="1">
                  <a:tcPr/>
                </a:tc>
                <a:tc vMerge="1">
                  <a:tcPr/>
                </a:tc>
                <a:tc>
                  <a:txBody>
                    <a:bodyPr/>
                    <a:lstStyle/>
                    <a:p>
                      <a:pPr algn="ctr"/>
                      <a:r>
                        <a:rPr lang="en-US" sz="1400" dirty="0" smtClean="0">
                          <a:solidFill>
                            <a:srgbClr val="000000"/>
                          </a:solidFill>
                        </a:rPr>
                        <a:t>H4</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vMerge="1">
                  <a:tcPr/>
                </a:tc>
                <a:tc gridSpan="3">
                  <a:txBody>
                    <a:bodyPr/>
                    <a:lstStyle/>
                    <a:p>
                      <a:pPr algn="ctr"/>
                      <a:r>
                        <a:rPr lang="en-US" sz="1400" dirty="0" smtClean="0">
                          <a:solidFill>
                            <a:srgbClr val="000000"/>
                          </a:solidFill>
                        </a:rPr>
                        <a:t>J4 -&gt; K4 -&gt; L4</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99FF"/>
                    </a:solidFill>
                  </a:tcPr>
                </a:tc>
                <a:tc hMerge="1">
                  <a:tcPr/>
                </a:tc>
                <a:tc hMerge="1">
                  <a:tcPr/>
                </a:tc>
                <a:tc rowSpan="2">
                  <a:txBody>
                    <a:bodyPr/>
                    <a:lstStyle/>
                    <a:p>
                      <a:pPr algn="ctr"/>
                      <a:r>
                        <a:rPr lang="en-US" sz="1400" dirty="0" smtClean="0">
                          <a:solidFill>
                            <a:srgbClr val="000000"/>
                          </a:solidFill>
                        </a:rPr>
                        <a:t>M4</a:t>
                      </a:r>
                    </a:p>
                    <a:p>
                      <a:pPr algn="ctr"/>
                      <a:r>
                        <a:rPr lang="en-US" sz="1400" dirty="0" smtClean="0">
                          <a:solidFill>
                            <a:srgbClr val="000000"/>
                          </a:solidFill>
                        </a:rPr>
                        <a:t>--</a:t>
                      </a:r>
                    </a:p>
                    <a:p>
                      <a:pPr algn="ctr"/>
                      <a:r>
                        <a:rPr lang="en-US" sz="1400" dirty="0" smtClean="0">
                          <a:solidFill>
                            <a:srgbClr val="000000"/>
                          </a:solidFill>
                        </a:rPr>
                        <a:t>M5</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FFCC"/>
                    </a:solidFill>
                  </a:tcPr>
                </a:tc>
                <a:tc rowSpan="2">
                  <a:txBody>
                    <a:bodyPr/>
                    <a:lstStyle/>
                    <a:p>
                      <a:pPr algn="ctr"/>
                      <a:r>
                        <a:rPr lang="en-US" sz="1400" dirty="0" smtClean="0">
                          <a:solidFill>
                            <a:srgbClr val="000000"/>
                          </a:solidFill>
                        </a:rPr>
                        <a:t>N4</a:t>
                      </a:r>
                    </a:p>
                    <a:p>
                      <a:pPr algn="ctr"/>
                      <a:r>
                        <a:rPr lang="en-US" sz="1400" dirty="0" smtClean="0">
                          <a:solidFill>
                            <a:srgbClr val="000000"/>
                          </a:solidFill>
                        </a:rPr>
                        <a:t>--</a:t>
                      </a:r>
                    </a:p>
                    <a:p>
                      <a:pPr algn="ctr"/>
                      <a:r>
                        <a:rPr lang="en-US" sz="1400" dirty="0" smtClean="0">
                          <a:solidFill>
                            <a:srgbClr val="000000"/>
                          </a:solidFill>
                        </a:rPr>
                        <a:t>N5</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FFCC"/>
                    </a:solidFill>
                  </a:tcPr>
                </a:tc>
              </a:tr>
              <a:tr h="1005840">
                <a:tc vMerge="1">
                  <a:tcPr/>
                </a:tc>
                <a:tc vMerge="1">
                  <a:tcPr/>
                </a:tc>
                <a:tc>
                  <a:txBody>
                    <a:bodyPr/>
                    <a:lstStyle/>
                    <a:p>
                      <a:pPr algn="ctr"/>
                      <a:r>
                        <a:rPr lang="en-US" sz="1400" dirty="0" smtClean="0">
                          <a:solidFill>
                            <a:srgbClr val="000000"/>
                          </a:solidFill>
                        </a:rPr>
                        <a:t>C5</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D5</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E5</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F5</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gridSpan="2">
                  <a:txBody>
                    <a:bodyPr/>
                    <a:lstStyle/>
                    <a:p>
                      <a:pPr algn="ctr"/>
                      <a:r>
                        <a:rPr lang="en-US" sz="1400" dirty="0" smtClean="0">
                          <a:solidFill>
                            <a:srgbClr val="000000"/>
                          </a:solidFill>
                        </a:rPr>
                        <a:t>G5 -&gt; H5</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99FF"/>
                    </a:solidFill>
                  </a:tcPr>
                </a:tc>
                <a:tc hMerge="1">
                  <a:tcPr/>
                </a:tc>
                <a:tc vMerge="1">
                  <a:tcPr/>
                </a:tc>
                <a:tc>
                  <a:txBody>
                    <a:bodyPr/>
                    <a:lstStyle/>
                    <a:p>
                      <a:pPr algn="ctr"/>
                      <a:r>
                        <a:rPr lang="en-US" sz="1400" dirty="0" smtClean="0">
                          <a:solidFill>
                            <a:srgbClr val="000000"/>
                          </a:solidFill>
                        </a:rPr>
                        <a:t>J5</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K5</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L5</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vMerge="1">
                  <a:tcPr/>
                </a:tc>
                <a:tc vMerge="1">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graphicFrame>
        <p:nvGraphicFramePr>
          <p:cNvPr id="34" name="Table 33"/>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274320"/>
        </p:xfrm>
        <a:graphic>
          <a:graphicData uri="http://schemas.openxmlformats.org/drawingml/2006/table">
            <a:tbl>
              <a:tblPr/>
              <a:tblGrid>
                <a:gridCol w="11430000"/>
              </a:tblGrid>
              <a:tr h="274320">
                <a:tc>
                  <a:txBody>
                    <a:bodyPr/>
                    <a:lstStyle/>
                    <a:p>
                      <a:pPr/>
                      <a:r>
                        <a:rPr lang="en-US" sz="1200" dirty="0" smtClean="0">
                          <a:solidFill>
                            <a:srgbClr val="9F9F9F"/>
                          </a:solidFill>
                        </a:rPr>
                        <a:t>Table Examples 4</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640080"/>
            <a:ext cx="3657600" cy="274320"/>
          </a:xfrm>
          <a:prstGeom prst="rect">
            <a:avLst/>
          </a:prstGeom>
          <a:solidFill>
            <a:srgbClr val="FFFFFF"/>
          </a:solidFill>
        </p:spPr>
        <p:txBody>
          <a:bodyPr wrap="square" rtlCol="0" anchor="ctr"/>
          <a:lstStyle/>
          <a:p>
            <a:pPr/>
            <a:r>
              <a:rPr lang="en-US" sz="1800" dirty="0" smtClean="0">
                <a:solidFill>
                  <a:srgbClr val="0088CC"/>
                </a:solidFill>
                <a:latin typeface="Arial" pitchFamily="34" charset="0"/>
                <a:cs typeface="Arial" pitchFamily="34" charset="-120"/>
                <a:ea typeface="Arial" pitchFamily="34" charset="-120"/>
              </a:rPr>
              <a:t>Cell Margins:</a:t>
            </a:r>
          </a:p>
        </p:txBody>
      </p:sp>
      <p:graphicFrame>
        <p:nvGraphicFramePr>
          <p:cNvPr id="67" name="Table 66"/>
          <p:cNvGraphicFramePr>
            <a:graphicFrameLocks noGrp="1"/>
          </p:cNvGraphicFramePr>
          <p:nvPr>
            <p:extLst>
              <p:ext uri="{D42A27DB-BD31-4B8C-83A1-F6EECF244321}">
                <p14:modId xmlns:p14="http://schemas.microsoft.com/office/powerpoint/2010/main" val="1579011935"/>
              </p:ext>
            </p:extLst>
          </p:nvPr>
        </p:nvGraphicFramePr>
        <p:xfrm>
          <a:off x="457200" y="1005840"/>
          <a:ext cx="1097280" cy="914400"/>
        </p:xfrm>
        <a:graphic>
          <a:graphicData uri="http://schemas.openxmlformats.org/drawingml/2006/table">
            <a:tbl>
              <a:tblPr/>
              <a:tblGrid>
                <a:gridCol w="1097280"/>
              </a:tblGrid>
              <a:tr h="0">
                <a:tc>
                  <a:txBody>
                    <a:bodyPr/>
                    <a:lstStyle/>
                    <a:p>
                      <a:pPr/>
                      <a:r>
                        <a:rPr lang="en-US" sz="1200" dirty="0" smtClean="0">
                          <a:solidFill>
                            <a:srgbClr val="000000"/>
                          </a:solidFill>
                        </a:rPr>
                        <a:t>margin:0</a:t>
                      </a:r>
                      <a:endParaRPr lang="en-US" sz="1200" dirty="0"/>
                    </a:p>
                  </a:txBody>
                  <a:tcPr marL="0" marR="0" marT="0" marB="0">
                    <a:solidFill>
                      <a:srgbClr val="FFFCCC"/>
                    </a:solidFill>
                  </a:tcPr>
                </a:tc>
              </a:tr>
            </a:tbl>
          </a:graphicData>
        </a:graphic>
      </p:graphicFrame>
      <p:graphicFrame>
        <p:nvGraphicFramePr>
          <p:cNvPr id="100" name="Table 99"/>
          <p:cNvGraphicFramePr>
            <a:graphicFrameLocks noGrp="1"/>
          </p:cNvGraphicFramePr>
          <p:nvPr>
            <p:extLst>
              <p:ext uri="{D42A27DB-BD31-4B8C-83A1-F6EECF244321}">
                <p14:modId xmlns:p14="http://schemas.microsoft.com/office/powerpoint/2010/main" val="1579011935"/>
              </p:ext>
            </p:extLst>
          </p:nvPr>
        </p:nvGraphicFramePr>
        <p:xfrm>
          <a:off x="2286000" y="1005840"/>
          <a:ext cx="1828800" cy="914400"/>
        </p:xfrm>
        <a:graphic>
          <a:graphicData uri="http://schemas.openxmlformats.org/drawingml/2006/table">
            <a:tbl>
              <a:tblPr/>
              <a:tblGrid>
                <a:gridCol w="1828800"/>
              </a:tblGrid>
              <a:tr h="0">
                <a:tc>
                  <a:txBody>
                    <a:bodyPr/>
                    <a:lstStyle/>
                    <a:p>
                      <a:pPr algn="r"/>
                      <a:r>
                        <a:rPr lang="en-US" sz="1200" dirty="0" smtClean="0">
                          <a:solidFill>
                            <a:srgbClr val="000000"/>
                          </a:solidFill>
                        </a:rPr>
                        <a:t>margin:[0,0,0,20]</a:t>
                      </a:r>
                      <a:endParaRPr lang="en-US" sz="1200" dirty="0"/>
                    </a:p>
                  </a:txBody>
                  <a:tcPr marL="254000" marR="0" marT="0" marB="0">
                    <a:solidFill>
                      <a:srgbClr val="FFFCCC"/>
                    </a:solidFill>
                  </a:tcPr>
                </a:tc>
              </a:tr>
            </a:tbl>
          </a:graphicData>
        </a:graphic>
      </p:graphicFrame>
      <p:graphicFrame>
        <p:nvGraphicFramePr>
          <p:cNvPr id="133" name="Table 132"/>
          <p:cNvGraphicFramePr>
            <a:graphicFrameLocks noGrp="1"/>
          </p:cNvGraphicFramePr>
          <p:nvPr>
            <p:extLst>
              <p:ext uri="{D42A27DB-BD31-4B8C-83A1-F6EECF244321}">
                <p14:modId xmlns:p14="http://schemas.microsoft.com/office/powerpoint/2010/main" val="1579011935"/>
              </p:ext>
            </p:extLst>
          </p:nvPr>
        </p:nvGraphicFramePr>
        <p:xfrm>
          <a:off x="5029200" y="1005840"/>
          <a:ext cx="914400" cy="914400"/>
        </p:xfrm>
        <a:graphic>
          <a:graphicData uri="http://schemas.openxmlformats.org/drawingml/2006/table">
            <a:tbl>
              <a:tblPr/>
              <a:tblGrid>
                <a:gridCol w="914400"/>
              </a:tblGrid>
              <a:tr h="0">
                <a:tc>
                  <a:txBody>
                    <a:bodyPr/>
                    <a:lstStyle/>
                    <a:p>
                      <a:pPr/>
                      <a:r>
                        <a:rPr lang="en-US" sz="1200" dirty="0" smtClean="0">
                          <a:solidFill>
                            <a:srgbClr val="000000"/>
                          </a:solidFill>
                        </a:rPr>
                        <a:t>margin:5</a:t>
                      </a:r>
                      <a:endParaRPr lang="en-US" sz="1200" dirty="0"/>
                    </a:p>
                  </a:txBody>
                  <a:tcPr marL="63500" marR="63500" marT="63500" marB="63500">
                    <a:solidFill>
                      <a:srgbClr val="F1F1F1"/>
                    </a:solidFill>
                  </a:tcPr>
                </a:tc>
              </a:tr>
            </a:tbl>
          </a:graphicData>
        </a:graphic>
      </p:graphicFrame>
      <p:graphicFrame>
        <p:nvGraphicFramePr>
          <p:cNvPr id="166" name="Table 165"/>
          <p:cNvGraphicFramePr>
            <a:graphicFrameLocks noGrp="1"/>
          </p:cNvGraphicFramePr>
          <p:nvPr>
            <p:extLst>
              <p:ext uri="{D42A27DB-BD31-4B8C-83A1-F6EECF244321}">
                <p14:modId xmlns:p14="http://schemas.microsoft.com/office/powerpoint/2010/main" val="1579011935"/>
              </p:ext>
            </p:extLst>
          </p:nvPr>
        </p:nvGraphicFramePr>
        <p:xfrm>
          <a:off x="6858000" y="1005840"/>
          <a:ext cx="2011680" cy="914400"/>
        </p:xfrm>
        <a:graphic>
          <a:graphicData uri="http://schemas.openxmlformats.org/drawingml/2006/table">
            <a:tbl>
              <a:tblPr/>
              <a:tblGrid>
                <a:gridCol w="2011680"/>
              </a:tblGrid>
              <a:tr h="0">
                <a:tc>
                  <a:txBody>
                    <a:bodyPr/>
                    <a:lstStyle/>
                    <a:p>
                      <a:pPr/>
                      <a:r>
                        <a:rPr lang="en-US" sz="1200" dirty="0" smtClean="0">
                          <a:solidFill>
                            <a:srgbClr val="000000"/>
                          </a:solidFill>
                        </a:rPr>
                        <a:t>margin:[40,5,5,20]</a:t>
                      </a:r>
                      <a:endParaRPr lang="en-US" sz="1200" dirty="0"/>
                    </a:p>
                  </a:txBody>
                  <a:tcPr marL="254000" marR="63500" marT="508000" marB="63500">
                    <a:solidFill>
                      <a:srgbClr val="F1F1F1"/>
                    </a:solidFill>
                  </a:tcPr>
                </a:tc>
              </a:tr>
            </a:tbl>
          </a:graphicData>
        </a:graphic>
      </p:graphicFrame>
      <p:graphicFrame>
        <p:nvGraphicFramePr>
          <p:cNvPr id="199" name="Table 198"/>
          <p:cNvGraphicFramePr>
            <a:graphicFrameLocks noGrp="1"/>
          </p:cNvGraphicFramePr>
          <p:nvPr>
            <p:extLst>
              <p:ext uri="{D42A27DB-BD31-4B8C-83A1-F6EECF244321}">
                <p14:modId xmlns:p14="http://schemas.microsoft.com/office/powerpoint/2010/main" val="1579011935"/>
              </p:ext>
            </p:extLst>
          </p:nvPr>
        </p:nvGraphicFramePr>
        <p:xfrm>
          <a:off x="9601200" y="1005840"/>
          <a:ext cx="2011680" cy="914400"/>
        </p:xfrm>
        <a:graphic>
          <a:graphicData uri="http://schemas.openxmlformats.org/drawingml/2006/table">
            <a:tbl>
              <a:tblPr/>
              <a:tblGrid>
                <a:gridCol w="2011680"/>
              </a:tblGrid>
              <a:tr h="0">
                <a:tc>
                  <a:txBody>
                    <a:bodyPr/>
                    <a:lstStyle/>
                    <a:p>
                      <a:pPr/>
                      <a:r>
                        <a:rPr lang="en-US" sz="1200" dirty="0" smtClean="0">
                          <a:solidFill>
                            <a:srgbClr val="000000"/>
                          </a:solidFill>
                        </a:rPr>
                        <a:t>margin:[80,5,5,10]</a:t>
                      </a:r>
                      <a:endParaRPr lang="en-US" sz="1200" dirty="0"/>
                    </a:p>
                  </a:txBody>
                  <a:tcPr marL="127000" marR="63500" marT="1016000" marB="63500">
                    <a:solidFill>
                      <a:srgbClr val="F1F1F1"/>
                    </a:solidFill>
                  </a:tcPr>
                </a:tc>
              </a:tr>
            </a:tbl>
          </a:graphicData>
        </a:graphic>
      </p:graphicFrame>
      <p:graphicFrame>
        <p:nvGraphicFramePr>
          <p:cNvPr id="232" name="Table 231"/>
          <p:cNvGraphicFramePr>
            <a:graphicFrameLocks noGrp="1"/>
          </p:cNvGraphicFramePr>
          <p:nvPr>
            <p:extLst>
              <p:ext uri="{D42A27DB-BD31-4B8C-83A1-F6EECF244321}">
                <p14:modId xmlns:p14="http://schemas.microsoft.com/office/powerpoint/2010/main" val="1579011935"/>
              </p:ext>
            </p:extLst>
          </p:nvPr>
        </p:nvGraphicFramePr>
        <p:xfrm>
          <a:off x="457200" y="1737360"/>
          <a:ext cx="2743200" cy="914400"/>
        </p:xfrm>
        <a:graphic>
          <a:graphicData uri="http://schemas.openxmlformats.org/drawingml/2006/table">
            <a:tbl>
              <a:tblPr/>
              <a:tblGrid>
                <a:gridCol w="1828800"/>
                <a:gridCol w="914400"/>
              </a:tblGrid>
              <a:tr h="0">
                <a:tc>
                  <a:txBody>
                    <a:bodyPr/>
                    <a:lstStyle/>
                    <a:p>
                      <a:pPr/>
                      <a:r>
                        <a:rPr lang="en-US" sz="1200" dirty="0" smtClean="0">
                          <a:solidFill>
                            <a:srgbClr val="000000"/>
                          </a:solidFill>
                        </a:rPr>
                        <a:t>number zero:</a:t>
                      </a:r>
                      <a:endParaRPr lang="en-US" sz="1200" dirty="0"/>
                    </a:p>
                  </a:txBody>
                  <a:tcPr marL="63500" marR="63500" marT="63500" marB="63500">
                    <a:lnL w="0" cap="flat" cmpd="sng" algn="ctr">
                      <a:noFill/>
                    </a:lnL>
                    <a:lnR w="0" cap="flat" cmpd="sng" algn="ctr">
                      <a:noFill/>
                    </a:lnR>
                    <a:lnT w="0" cap="flat" cmpd="sng" algn="ctr">
                      <a:noFill/>
                    </a:lnT>
                    <a:lnB w="0" cap="flat" cmpd="sng" algn="ctr">
                      <a:noFill/>
                    </a:lnB>
                    <a:solidFill>
                      <a:srgbClr val="f2f9fc"/>
                    </a:solidFill>
                  </a:tcPr>
                </a:tc>
                <a:tc>
                  <a:txBody>
                    <a:bodyPr/>
                    <a:lstStyle/>
                    <a:p>
                      <a:pPr/>
                      <a:r>
                        <a:rPr lang="en-US" sz="1200" dirty="0" smtClean="0">
                          <a:solidFill>
                            <a:srgbClr val="000000"/>
                          </a:solidFill>
                        </a:rPr>
                        <a:t>0</a:t>
                      </a:r>
                      <a:endParaRPr lang="en-US" sz="1200" dirty="0"/>
                    </a:p>
                  </a:txBody>
                  <a:tcPr marL="38100" marR="38100" marT="38100" marB="38100">
                    <a:lnL w="0" cap="flat" cmpd="sng" algn="ctr">
                      <a:noFill/>
                    </a:lnL>
                    <a:lnR w="0" cap="flat" cmpd="sng" algn="ctr">
                      <a:noFill/>
                    </a:lnR>
                    <a:lnT w="0" cap="flat" cmpd="sng" algn="ctr">
                      <a:noFill/>
                    </a:lnT>
                    <a:lnB w="0" cap="flat" cmpd="sng" algn="ctr">
                      <a:noFill/>
                    </a:lnB>
                    <a:solidFill>
                      <a:srgbClr val="f2f9fc"/>
                    </a:solidFill>
                  </a:tcPr>
                </a:tc>
              </a:tr>
            </a:tbl>
          </a:graphicData>
        </a:graphic>
      </p:graphicFrame>
      <p:graphicFrame>
        <p:nvGraphicFramePr>
          <p:cNvPr id="265" name="Table 264"/>
          <p:cNvGraphicFramePr>
            <a:graphicFrameLocks noGrp="1"/>
          </p:cNvGraphicFramePr>
          <p:nvPr>
            <p:extLst>
              <p:ext uri="{D42A27DB-BD31-4B8C-83A1-F6EECF244321}">
                <p14:modId xmlns:p14="http://schemas.microsoft.com/office/powerpoint/2010/main" val="1579011935"/>
              </p:ext>
            </p:extLst>
          </p:nvPr>
        </p:nvGraphicFramePr>
        <p:xfrm>
          <a:off x="3657600" y="1737360"/>
          <a:ext cx="1828800" cy="914400"/>
        </p:xfrm>
        <a:graphic>
          <a:graphicData uri="http://schemas.openxmlformats.org/drawingml/2006/table">
            <a:tbl>
              <a:tblPr/>
              <a:tblGrid>
                <a:gridCol w="1828800"/>
              </a:tblGrid>
              <a:tr h="0">
                <a:tc>
                  <a:txBody>
                    <a:bodyPr/>
                    <a:lstStyle/>
                    <a:p>
                      <a:pPr/>
                      <a:r>
                        <a:rPr lang="en-US" sz="1200" dirty="0" smtClean="0">
                          <a:solidFill>
                            <a:srgbClr val="000000"/>
                          </a:solidFill>
                        </a:rPr>
                        <a:t>text-obj margin:0</a:t>
                      </a:r>
                      <a:endParaRPr lang="en-US" sz="1200" dirty="0"/>
                    </a:p>
                  </a:txBody>
                  <a:tcPr marL="0" marR="0" marT="0" marB="0">
                    <a:solidFill>
                      <a:srgbClr val="f2f9fc"/>
                    </a:solidFill>
                  </a:tcPr>
                </a:tc>
              </a:tr>
            </a:tbl>
          </a:graphicData>
        </a:graphic>
      </p:graphicFrame>
      <p:graphicFrame>
        <p:nvGraphicFramePr>
          <p:cNvPr id="298" name="Table 297"/>
          <p:cNvGraphicFramePr>
            <a:graphicFrameLocks noGrp="1"/>
          </p:cNvGraphicFramePr>
          <p:nvPr>
            <p:extLst>
              <p:ext uri="{D42A27DB-BD31-4B8C-83A1-F6EECF244321}">
                <p14:modId xmlns:p14="http://schemas.microsoft.com/office/powerpoint/2010/main" val="1579011935"/>
              </p:ext>
            </p:extLst>
          </p:nvPr>
        </p:nvGraphicFramePr>
        <p:xfrm>
          <a:off x="457200" y="2468880"/>
          <a:ext cx="11201400" cy="914400"/>
        </p:xfrm>
        <a:graphic>
          <a:graphicData uri="http://schemas.openxmlformats.org/drawingml/2006/table">
            <a:tbl>
              <a:tblPr/>
              <a:tblGrid>
                <a:gridCol w="3733800"/>
                <a:gridCol w="3733800"/>
                <a:gridCol w="3733800"/>
              </a:tblGrid>
              <a:tr h="0">
                <a:tc>
                  <a:txBody>
                    <a:bodyPr/>
                    <a:lstStyle/>
                    <a:p>
                      <a:pPr/>
                      <a:r>
                        <a:rPr lang="en-US" sz="1200" dirty="0" smtClean="0">
                          <a:solidFill>
                            <a:srgbClr val="000000"/>
                          </a:solidFill>
                        </a:rPr>
                        <a:t>Plain text</a:t>
                      </a:r>
                      <a:endParaRPr lang="en-US" sz="1200" dirty="0"/>
                    </a:p>
                  </a:txBody>
                  <a:tcPr marL="88900" marR="88900" marT="88900" marB="88900">
                    <a:lnL w="12700" cap="flat" cmpd="sng" algn="ctr">
                      <a:solidFill>
                        <a:srgbClr val="696969"/>
                      </a:solidFill>
                      <a:prstDash val="solid"/>
                      <a:round/>
                      <a:headEnd type="none" w="med" len="med"/>
                      <a:tailEnd type="none" w="med" len="med"/>
                    </a:lnL>
                    <a:lnR w="12700" cap="flat" cmpd="sng" algn="ctr">
                      <a:solidFill>
                        <a:srgbClr val="696969"/>
                      </a:solidFill>
                      <a:prstDash val="solid"/>
                      <a:round/>
                      <a:headEnd type="none" w="med" len="med"/>
                      <a:tailEnd type="none" w="med" len="med"/>
                    </a:lnR>
                    <a:lnT w="12700" cap="flat" cmpd="sng" algn="ctr">
                      <a:solidFill>
                        <a:srgbClr val="696969"/>
                      </a:solidFill>
                      <a:prstDash val="solid"/>
                      <a:round/>
                      <a:headEnd type="none" w="med" len="med"/>
                      <a:tailEnd type="none" w="med" len="med"/>
                    </a:lnT>
                    <a:lnB w="12700" cap="flat" cmpd="sng" algn="ctr">
                      <a:solidFill>
                        <a:srgbClr val="696969"/>
                      </a:solidFill>
                      <a:prstDash val="solid"/>
                      <a:round/>
                      <a:headEnd type="none" w="med" len="med"/>
                      <a:tailEnd type="none" w="med" len="med"/>
                    </a:lnB>
                    <a:solidFill>
                      <a:srgbClr val="F1F1F1"/>
                    </a:solidFill>
                  </a:tcPr>
                </a:tc>
                <a:tc>
                  <a:txBody>
                    <a:bodyPr/>
                    <a:lstStyle/>
                    <a:p>
                      <a:pPr/>
                      <a:r>
                        <a:rPr lang="en-US" sz="1200" dirty="0" smtClean="0">
                          <a:solidFill>
                            <a:srgbClr val="000000"/>
                          </a:solidFill>
                        </a:rPr>
                        <a:t>Cell 2</a:t>
                      </a:r>
                      <a:endParaRPr lang="en-US" sz="1200" dirty="0"/>
                    </a:p>
                  </a:txBody>
                  <a:tcPr marL="88900" marR="88900" marT="88900" marB="88900">
                    <a:lnL w="12700" cap="flat" cmpd="sng" algn="ctr">
                      <a:solidFill>
                        <a:srgbClr val="696969"/>
                      </a:solidFill>
                      <a:prstDash val="solid"/>
                      <a:round/>
                      <a:headEnd type="none" w="med" len="med"/>
                      <a:tailEnd type="none" w="med" len="med"/>
                    </a:lnL>
                    <a:lnR w="12700" cap="flat" cmpd="sng" algn="ctr">
                      <a:solidFill>
                        <a:srgbClr val="696969"/>
                      </a:solidFill>
                      <a:prstDash val="solid"/>
                      <a:round/>
                      <a:headEnd type="none" w="med" len="med"/>
                      <a:tailEnd type="none" w="med" len="med"/>
                    </a:lnR>
                    <a:lnT w="12700" cap="flat" cmpd="sng" algn="ctr">
                      <a:solidFill>
                        <a:srgbClr val="696969"/>
                      </a:solidFill>
                      <a:prstDash val="solid"/>
                      <a:round/>
                      <a:headEnd type="none" w="med" len="med"/>
                      <a:tailEnd type="none" w="med" len="med"/>
                    </a:lnT>
                    <a:lnB w="12700" cap="flat" cmpd="sng" algn="ctr">
                      <a:solidFill>
                        <a:srgbClr val="696969"/>
                      </a:solidFill>
                      <a:prstDash val="solid"/>
                      <a:round/>
                      <a:headEnd type="none" w="med" len="med"/>
                      <a:tailEnd type="none" w="med" len="med"/>
                    </a:lnB>
                    <a:solidFill>
                      <a:srgbClr val="F1F1F1"/>
                    </a:solidFill>
                  </a:tcPr>
                </a:tc>
                <a:tc>
                  <a:txBody>
                    <a:bodyPr/>
                    <a:lstStyle/>
                    <a:p>
                      <a:pPr/>
                      <a:r>
                        <a:rPr lang="en-US" sz="1200" dirty="0" smtClean="0">
                          <a:solidFill>
                            <a:srgbClr val="000000"/>
                          </a:solidFill>
                        </a:rPr>
                        <a:t>3</a:t>
                      </a:r>
                      <a:endParaRPr lang="en-US" sz="1200" dirty="0"/>
                    </a:p>
                  </a:txBody>
                  <a:tcPr marL="88900" marR="88900" marT="88900" marB="88900">
                    <a:lnL w="12700" cap="flat" cmpd="sng" algn="ctr">
                      <a:solidFill>
                        <a:srgbClr val="696969"/>
                      </a:solidFill>
                      <a:prstDash val="solid"/>
                      <a:round/>
                      <a:headEnd type="none" w="med" len="med"/>
                      <a:tailEnd type="none" w="med" len="med"/>
                    </a:lnL>
                    <a:lnR w="12700" cap="flat" cmpd="sng" algn="ctr">
                      <a:solidFill>
                        <a:srgbClr val="696969"/>
                      </a:solidFill>
                      <a:prstDash val="solid"/>
                      <a:round/>
                      <a:headEnd type="none" w="med" len="med"/>
                      <a:tailEnd type="none" w="med" len="med"/>
                    </a:lnR>
                    <a:lnT w="12700" cap="flat" cmpd="sng" algn="ctr">
                      <a:solidFill>
                        <a:srgbClr val="696969"/>
                      </a:solidFill>
                      <a:prstDash val="solid"/>
                      <a:round/>
                      <a:headEnd type="none" w="med" len="med"/>
                      <a:tailEnd type="none" w="med" len="med"/>
                    </a:lnT>
                    <a:lnB w="12700" cap="flat" cmpd="sng" algn="ctr">
                      <a:solidFill>
                        <a:srgbClr val="696969"/>
                      </a:solidFill>
                      <a:prstDash val="solid"/>
                      <a:round/>
                      <a:headEnd type="none" w="med" len="med"/>
                      <a:tailEnd type="none" w="med" len="med"/>
                    </a:lnB>
                    <a:solidFill>
                      <a:srgbClr val="F1F1F1"/>
                    </a:solidFill>
                  </a:tcPr>
                </a:tc>
              </a:tr>
              <a:tr h="0">
                <a:tc>
                  <a:txBody>
                    <a:bodyPr/>
                    <a:lstStyle/>
                    <a:p>
                      <a:pPr algn="r"/>
                      <a:r>
                        <a:rPr lang="en-US" sz="1200" dirty="0" smtClean="0">
                          <a:solidFill>
                            <a:srgbClr val="99ABCC"/>
                          </a:solidFill>
                        </a:rPr>
                        <a:t>Text Objects</a:t>
                      </a:r>
                      <a:endParaRPr lang="en-US" sz="1200" dirty="0"/>
                    </a:p>
                  </a:txBody>
                  <a:tcPr marL="88900" marR="88900" marT="88900" marB="88900">
                    <a:lnL w="12700" cap="flat" cmpd="sng" algn="ctr">
                      <a:solidFill>
                        <a:srgbClr val="696969"/>
                      </a:solidFill>
                      <a:prstDash val="solid"/>
                      <a:round/>
                      <a:headEnd type="none" w="med" len="med"/>
                      <a:tailEnd type="none" w="med" len="med"/>
                    </a:lnL>
                    <a:lnR w="12700" cap="flat" cmpd="sng" algn="ctr">
                      <a:solidFill>
                        <a:srgbClr val="696969"/>
                      </a:solidFill>
                      <a:prstDash val="solid"/>
                      <a:round/>
                      <a:headEnd type="none" w="med" len="med"/>
                      <a:tailEnd type="none" w="med" len="med"/>
                    </a:lnR>
                    <a:lnT w="12700" cap="flat" cmpd="sng" algn="ctr">
                      <a:solidFill>
                        <a:srgbClr val="696969"/>
                      </a:solidFill>
                      <a:prstDash val="solid"/>
                      <a:round/>
                      <a:headEnd type="none" w="med" len="med"/>
                      <a:tailEnd type="none" w="med" len="med"/>
                    </a:lnT>
                    <a:lnB w="12700" cap="flat" cmpd="sng" algn="ctr">
                      <a:solidFill>
                        <a:srgbClr val="696969"/>
                      </a:solidFill>
                      <a:prstDash val="solid"/>
                      <a:round/>
                      <a:headEnd type="none" w="med" len="med"/>
                      <a:tailEnd type="none" w="med" len="med"/>
                    </a:lnB>
                    <a:solidFill>
                      <a:srgbClr val="F1F1F1"/>
                    </a:solidFill>
                  </a:tcPr>
                </a:tc>
                <a:tc>
                  <a:txBody>
                    <a:bodyPr/>
                    <a:lstStyle/>
                    <a:p>
                      <a:pPr algn="ctr"/>
                      <a:r>
                        <a:rPr lang="en-US" sz="1200" dirty="0" smtClean="0">
                          <a:solidFill>
                            <a:srgbClr val="0000EE"/>
                          </a:solidFill>
                        </a:rPr>
                        <a:t>2nd cell</a:t>
                      </a:r>
                      <a:endParaRPr lang="en-US" sz="1200" dirty="0"/>
                    </a:p>
                  </a:txBody>
                  <a:tcPr marL="88900" marR="88900" marT="88900" marB="88900">
                    <a:lnL w="12700" cap="flat" cmpd="sng" algn="ctr">
                      <a:solidFill>
                        <a:srgbClr val="696969"/>
                      </a:solidFill>
                      <a:prstDash val="solid"/>
                      <a:round/>
                      <a:headEnd type="none" w="med" len="med"/>
                      <a:tailEnd type="none" w="med" len="med"/>
                    </a:lnL>
                    <a:lnR w="12700" cap="flat" cmpd="sng" algn="ctr">
                      <a:solidFill>
                        <a:srgbClr val="696969"/>
                      </a:solidFill>
                      <a:prstDash val="solid"/>
                      <a:round/>
                      <a:headEnd type="none" w="med" len="med"/>
                      <a:tailEnd type="none" w="med" len="med"/>
                    </a:lnR>
                    <a:lnT w="12700" cap="flat" cmpd="sng" algn="ctr">
                      <a:solidFill>
                        <a:srgbClr val="696969"/>
                      </a:solidFill>
                      <a:prstDash val="solid"/>
                      <a:round/>
                      <a:headEnd type="none" w="med" len="med"/>
                      <a:tailEnd type="none" w="med" len="med"/>
                    </a:lnT>
                    <a:lnB w="12700" cap="flat" cmpd="sng" algn="ctr">
                      <a:solidFill>
                        <a:srgbClr val="696969"/>
                      </a:solidFill>
                      <a:prstDash val="solid"/>
                      <a:round/>
                      <a:headEnd type="none" w="med" len="med"/>
                      <a:tailEnd type="none" w="med" len="med"/>
                    </a:lnB>
                    <a:solidFill>
                      <a:srgbClr val="F1F1F1"/>
                    </a:solidFill>
                  </a:tcPr>
                </a:tc>
                <a:tc>
                  <a:txBody>
                    <a:bodyPr/>
                    <a:lstStyle/>
                    <a:p>
                      <a:pPr/>
                      <a:r>
                        <a:rPr lang="en-US" sz="1200" dirty="0" smtClean="0">
                          <a:solidFill>
                            <a:srgbClr val="0088CC"/>
                          </a:solidFill>
                        </a:rPr>
                        <a:t>3</a:t>
                      </a:r>
                      <a:endParaRPr lang="en-US" sz="1200" dirty="0"/>
                    </a:p>
                  </a:txBody>
                  <a:tcPr marL="88900" marR="88900" marT="88900" marB="88900">
                    <a:lnL w="12700" cap="flat" cmpd="sng" algn="ctr">
                      <a:solidFill>
                        <a:srgbClr val="696969"/>
                      </a:solidFill>
                      <a:prstDash val="solid"/>
                      <a:round/>
                      <a:headEnd type="none" w="med" len="med"/>
                      <a:tailEnd type="none" w="med" len="med"/>
                    </a:lnL>
                    <a:lnR w="12700" cap="flat" cmpd="sng" algn="ctr">
                      <a:solidFill>
                        <a:srgbClr val="696969"/>
                      </a:solidFill>
                      <a:prstDash val="solid"/>
                      <a:round/>
                      <a:headEnd type="none" w="med" len="med"/>
                      <a:tailEnd type="none" w="med" len="med"/>
                    </a:lnR>
                    <a:lnT w="12700" cap="flat" cmpd="sng" algn="ctr">
                      <a:solidFill>
                        <a:srgbClr val="696969"/>
                      </a:solidFill>
                      <a:prstDash val="solid"/>
                      <a:round/>
                      <a:headEnd type="none" w="med" len="med"/>
                      <a:tailEnd type="none" w="med" len="med"/>
                    </a:lnT>
                    <a:lnB w="12700" cap="flat" cmpd="sng" algn="ctr">
                      <a:solidFill>
                        <a:srgbClr val="696969"/>
                      </a:solidFill>
                      <a:prstDash val="solid"/>
                      <a:round/>
                      <a:headEnd type="none" w="med" len="med"/>
                      <a:tailEnd type="none" w="med" len="med"/>
                    </a:lnB>
                    <a:solidFill>
                      <a:srgbClr val="F1F1F1"/>
                    </a:solidFill>
                  </a:tcPr>
                </a:tc>
              </a:tr>
            </a:tbl>
          </a:graphicData>
        </a:graphic>
      </p:graphicFrame>
      <p:sp>
        <p:nvSpPr>
          <p:cNvPr id="12" name="Object 11"/>
          <p:cNvSpPr/>
          <p:nvPr/>
        </p:nvSpPr>
        <p:spPr>
          <a:xfrm>
            <a:off x="457200" y="3566160"/>
            <a:ext cx="3657600" cy="274320"/>
          </a:xfrm>
          <a:prstGeom prst="rect">
            <a:avLst/>
          </a:prstGeom>
          <a:solidFill>
            <a:srgbClr val="FFFFFF"/>
          </a:solidFill>
        </p:spPr>
        <p:txBody>
          <a:bodyPr wrap="square" rtlCol="0" anchor="ctr"/>
          <a:lstStyle/>
          <a:p>
            <a:pPr/>
            <a:r>
              <a:rPr lang="en-US" sz="1800" dirty="0" smtClean="0">
                <a:solidFill>
                  <a:srgbClr val="0088CC"/>
                </a:solidFill>
                <a:latin typeface="Arial" pitchFamily="34" charset="0"/>
                <a:cs typeface="Arial" pitchFamily="34" charset="-120"/>
                <a:ea typeface="Arial" pitchFamily="34" charset="-120"/>
              </a:rPr>
              <a:t>Complex Cell Border:</a:t>
            </a:r>
          </a:p>
        </p:txBody>
      </p:sp>
      <p:graphicFrame>
        <p:nvGraphicFramePr>
          <p:cNvPr id="331" name="Table 330"/>
          <p:cNvGraphicFramePr>
            <a:graphicFrameLocks noGrp="1"/>
          </p:cNvGraphicFramePr>
          <p:nvPr>
            <p:extLst>
              <p:ext uri="{D42A27DB-BD31-4B8C-83A1-F6EECF244321}">
                <p14:modId xmlns:p14="http://schemas.microsoft.com/office/powerpoint/2010/main" val="1579011935"/>
              </p:ext>
            </p:extLst>
          </p:nvPr>
        </p:nvGraphicFramePr>
        <p:xfrm>
          <a:off x="457200" y="3931920"/>
          <a:ext cx="11247120" cy="914400"/>
        </p:xfrm>
        <a:graphic>
          <a:graphicData uri="http://schemas.openxmlformats.org/drawingml/2006/table">
            <a:tbl>
              <a:tblPr/>
              <a:tblGrid>
                <a:gridCol w="11247120"/>
              </a:tblGrid>
              <a:tr h="1371600">
                <a:tc>
                  <a:txBody>
                    <a:bodyPr/>
                    <a:lstStyle/>
                    <a:p>
                      <a:pPr algn="ctr"/>
                      <a:r>
                        <a:rPr lang="en-US" sz="1800" dirty="0" smtClean="0">
                          <a:solidFill>
                            <a:srgbClr val="3D3D3D"/>
                          </a:solidFill>
                        </a:rPr>
                        <a:t>Borders!</a:t>
                      </a:r>
                      <a:endParaRPr lang="en-US" sz="1800" dirty="0"/>
                    </a:p>
                  </a:txBody>
                  <a:tcPr marL="38100" marR="38100" marT="38100" marB="38100" anchor="ctr">
                    <a:lnL w="88900" cap="flat" cmpd="sng" algn="ctr">
                      <a:solidFill>
                        <a:srgbClr val="9e9e9e"/>
                      </a:solidFill>
                    </a:lnL>
                    <a:lnR w="38100" cap="flat" cmpd="sng" algn="ctr">
                      <a:solidFill>
                        <a:srgbClr val="00ff00"/>
                      </a:solidFill>
                    </a:lnR>
                    <a:lnT w="12700" cap="flat" cmpd="sng" algn="ctr">
                      <a:solidFill>
                        <a:srgbClr val="FF0000"/>
                      </a:solidFill>
                    </a:lnT>
                    <a:lnB w="63500" cap="flat" cmpd="sng" algn="ctr">
                      <a:solidFill>
                        <a:srgbClr val="0000ff"/>
                      </a:solidFill>
                    </a:lnB>
                    <a:solidFill>
                      <a:srgbClr val="F5F5F5"/>
                    </a:solidFill>
                  </a:tcPr>
                </a:tc>
              </a:tr>
            </a:tbl>
          </a:graphicData>
        </a:graphic>
      </p:graphicFrame>
      <p:sp>
        <p:nvSpPr>
          <p:cNvPr id="14" name="Object 13"/>
          <p:cNvSpPr/>
          <p:nvPr/>
        </p:nvSpPr>
        <p:spPr>
          <a:xfrm>
            <a:off x="457200" y="5577840"/>
            <a:ext cx="3657600" cy="274320"/>
          </a:xfrm>
          <a:prstGeom prst="rect">
            <a:avLst/>
          </a:prstGeom>
          <a:solidFill>
            <a:srgbClr val="FFFFFF"/>
          </a:solidFill>
        </p:spPr>
        <p:txBody>
          <a:bodyPr wrap="square" rtlCol="0" anchor="ctr"/>
          <a:lstStyle/>
          <a:p>
            <a:pPr/>
            <a:r>
              <a:rPr lang="en-US" sz="1800" dirty="0" smtClean="0">
                <a:solidFill>
                  <a:srgbClr val="0088CC"/>
                </a:solidFill>
                <a:latin typeface="Arial" pitchFamily="34" charset="0"/>
                <a:cs typeface="Arial" pitchFamily="34" charset="-120"/>
                <a:ea typeface="Arial" pitchFamily="34" charset="-120"/>
              </a:rPr>
              <a:t>Escaped Invalid Chars:</a:t>
            </a:r>
          </a:p>
        </p:txBody>
      </p:sp>
      <p:graphicFrame>
        <p:nvGraphicFramePr>
          <p:cNvPr id="364" name="Table 363"/>
          <p:cNvGraphicFramePr>
            <a:graphicFrameLocks noGrp="1"/>
          </p:cNvGraphicFramePr>
          <p:nvPr>
            <p:extLst>
              <p:ext uri="{D42A27DB-BD31-4B8C-83A1-F6EECF244321}">
                <p14:modId xmlns:p14="http://schemas.microsoft.com/office/powerpoint/2010/main" val="1579011935"/>
              </p:ext>
            </p:extLst>
          </p:nvPr>
        </p:nvGraphicFramePr>
        <p:xfrm>
          <a:off x="457200" y="5943600"/>
          <a:ext cx="11247120" cy="914400"/>
        </p:xfrm>
        <a:graphic>
          <a:graphicData uri="http://schemas.openxmlformats.org/drawingml/2006/table">
            <a:tbl>
              <a:tblPr/>
              <a:tblGrid>
                <a:gridCol w="1874520"/>
                <a:gridCol w="1874520"/>
                <a:gridCol w="1874520"/>
                <a:gridCol w="1874520"/>
                <a:gridCol w="1874520"/>
                <a:gridCol w="1874520"/>
              </a:tblGrid>
              <a:tr h="457200">
                <a:tc>
                  <a:txBody>
                    <a:bodyPr/>
                    <a:lstStyle/>
                    <a:p>
                      <a:pPr algn="ctr"/>
                      <a:r>
                        <a:rPr lang="en-US" sz="1200" dirty="0" smtClean="0">
                          <a:solidFill>
                            <a:srgbClr val="3D3D3D"/>
                          </a:solidFill>
                        </a:rPr>
                        <a:t>&lt;</a:t>
                      </a:r>
                      <a:endParaRPr lang="en-US" sz="1200" dirty="0"/>
                    </a:p>
                  </a:txBody>
                  <a:tcPr marL="38100" marR="38100" marT="38100" marB="38100" anchor="ctr">
                    <a:lnL w="12700" cap="flat" cmpd="sng" algn="ctr">
                      <a:solidFill>
                        <a:srgbClr val="FFFFFF"/>
                      </a:solidFill>
                    </a:lnL>
                    <a:lnR w="12700" cap="flat" cmpd="sng" algn="ctr">
                      <a:solidFill>
                        <a:srgbClr val="FFFFFF"/>
                      </a:solidFill>
                    </a:lnR>
                    <a:lnT w="12700" cap="flat" cmpd="sng" algn="ctr">
                      <a:solidFill>
                        <a:srgbClr val="FFFFFF"/>
                      </a:solidFill>
                    </a:lnT>
                    <a:lnB w="12700" cap="flat" cmpd="sng" algn="ctr">
                      <a:solidFill>
                        <a:srgbClr val="FFFFFF"/>
                      </a:solidFill>
                    </a:lnB>
                    <a:solidFill>
                      <a:srgbClr val="F5F5F5"/>
                    </a:solidFill>
                  </a:tcPr>
                </a:tc>
                <a:tc>
                  <a:txBody>
                    <a:bodyPr/>
                    <a:lstStyle/>
                    <a:p>
                      <a:pPr algn="ctr"/>
                      <a:r>
                        <a:rPr lang="en-US" sz="1200" dirty="0" smtClean="0">
                          <a:solidFill>
                            <a:srgbClr val="3D3D3D"/>
                          </a:solidFill>
                        </a:rPr>
                        <a:t>&gt;</a:t>
                      </a:r>
                      <a:endParaRPr lang="en-US" sz="1200" dirty="0"/>
                    </a:p>
                  </a:txBody>
                  <a:tcPr marL="38100" marR="38100" marT="38100" marB="38100" anchor="ctr">
                    <a:lnL w="12700" cap="flat" cmpd="sng" algn="ctr">
                      <a:solidFill>
                        <a:srgbClr val="FFFFFF"/>
                      </a:solidFill>
                    </a:lnL>
                    <a:lnR w="12700" cap="flat" cmpd="sng" algn="ctr">
                      <a:solidFill>
                        <a:srgbClr val="FFFFFF"/>
                      </a:solidFill>
                    </a:lnR>
                    <a:lnT w="12700" cap="flat" cmpd="sng" algn="ctr">
                      <a:solidFill>
                        <a:srgbClr val="FFFFFF"/>
                      </a:solidFill>
                    </a:lnT>
                    <a:lnB w="12700" cap="flat" cmpd="sng" algn="ctr">
                      <a:solidFill>
                        <a:srgbClr val="FFFFFF"/>
                      </a:solidFill>
                    </a:lnB>
                    <a:solidFill>
                      <a:srgbClr val="F5F5F5"/>
                    </a:solidFill>
                  </a:tcPr>
                </a:tc>
                <a:tc>
                  <a:txBody>
                    <a:bodyPr/>
                    <a:lstStyle/>
                    <a:p>
                      <a:pPr algn="ctr"/>
                      <a:r>
                        <a:rPr lang="en-US" sz="1200" dirty="0" smtClean="0">
                          <a:solidFill>
                            <a:srgbClr val="3D3D3D"/>
                          </a:solidFill>
                        </a:rPr>
                        <a:t>"</a:t>
                      </a:r>
                      <a:endParaRPr lang="en-US" sz="1200" dirty="0"/>
                    </a:p>
                  </a:txBody>
                  <a:tcPr marL="38100" marR="38100" marT="38100" marB="38100" anchor="ctr">
                    <a:lnL w="12700" cap="flat" cmpd="sng" algn="ctr">
                      <a:solidFill>
                        <a:srgbClr val="FFFFFF"/>
                      </a:solidFill>
                    </a:lnL>
                    <a:lnR w="12700" cap="flat" cmpd="sng" algn="ctr">
                      <a:solidFill>
                        <a:srgbClr val="FFFFFF"/>
                      </a:solidFill>
                    </a:lnR>
                    <a:lnT w="12700" cap="flat" cmpd="sng" algn="ctr">
                      <a:solidFill>
                        <a:srgbClr val="FFFFFF"/>
                      </a:solidFill>
                    </a:lnT>
                    <a:lnB w="12700" cap="flat" cmpd="sng" algn="ctr">
                      <a:solidFill>
                        <a:srgbClr val="FFFFFF"/>
                      </a:solidFill>
                    </a:lnB>
                    <a:solidFill>
                      <a:srgbClr val="F5F5F5"/>
                    </a:solidFill>
                  </a:tcPr>
                </a:tc>
                <a:tc>
                  <a:txBody>
                    <a:bodyPr/>
                    <a:lstStyle/>
                    <a:p>
                      <a:pPr algn="ctr"/>
                      <a:r>
                        <a:rPr lang="en-US" sz="1200" dirty="0" smtClean="0">
                          <a:solidFill>
                            <a:srgbClr val="3D3D3D"/>
                          </a:solidFill>
                        </a:rPr>
                        <a:t>'</a:t>
                      </a:r>
                      <a:endParaRPr lang="en-US" sz="1200" dirty="0"/>
                    </a:p>
                  </a:txBody>
                  <a:tcPr marL="38100" marR="38100" marT="38100" marB="38100" anchor="ctr">
                    <a:lnL w="12700" cap="flat" cmpd="sng" algn="ctr">
                      <a:solidFill>
                        <a:srgbClr val="FFFFFF"/>
                      </a:solidFill>
                    </a:lnL>
                    <a:lnR w="12700" cap="flat" cmpd="sng" algn="ctr">
                      <a:solidFill>
                        <a:srgbClr val="FFFFFF"/>
                      </a:solidFill>
                    </a:lnR>
                    <a:lnT w="12700" cap="flat" cmpd="sng" algn="ctr">
                      <a:solidFill>
                        <a:srgbClr val="FFFFFF"/>
                      </a:solidFill>
                    </a:lnT>
                    <a:lnB w="12700" cap="flat" cmpd="sng" algn="ctr">
                      <a:solidFill>
                        <a:srgbClr val="FFFFFF"/>
                      </a:solidFill>
                    </a:lnB>
                    <a:solidFill>
                      <a:srgbClr val="F5F5F5"/>
                    </a:solidFill>
                  </a:tcPr>
                </a:tc>
                <a:tc>
                  <a:txBody>
                    <a:bodyPr/>
                    <a:lstStyle/>
                    <a:p>
                      <a:pPr algn="ctr"/>
                      <a:r>
                        <a:rPr lang="en-US" sz="1200" dirty="0" smtClean="0">
                          <a:solidFill>
                            <a:srgbClr val="3D3D3D"/>
                          </a:solidFill>
                        </a:rPr>
                        <a:t>&amp;</a:t>
                      </a:r>
                      <a:endParaRPr lang="en-US" sz="1200" dirty="0"/>
                    </a:p>
                  </a:txBody>
                  <a:tcPr marL="38100" marR="38100" marT="38100" marB="38100" anchor="ctr">
                    <a:lnL w="12700" cap="flat" cmpd="sng" algn="ctr">
                      <a:solidFill>
                        <a:srgbClr val="FFFFFF"/>
                      </a:solidFill>
                    </a:lnL>
                    <a:lnR w="12700" cap="flat" cmpd="sng" algn="ctr">
                      <a:solidFill>
                        <a:srgbClr val="FFFFFF"/>
                      </a:solidFill>
                    </a:lnR>
                    <a:lnT w="12700" cap="flat" cmpd="sng" algn="ctr">
                      <a:solidFill>
                        <a:srgbClr val="FFFFFF"/>
                      </a:solidFill>
                    </a:lnT>
                    <a:lnB w="12700" cap="flat" cmpd="sng" algn="ctr">
                      <a:solidFill>
                        <a:srgbClr val="FFFFFF"/>
                      </a:solidFill>
                    </a:lnB>
                    <a:solidFill>
                      <a:srgbClr val="F5F5F5"/>
                    </a:solidFill>
                  </a:tcPr>
                </a:tc>
                <a:tc>
                  <a:txBody>
                    <a:bodyPr/>
                    <a:lstStyle/>
                    <a:p>
                      <a:pPr algn="ctr"/>
                      <a:r>
                        <a:rPr lang="en-US" sz="1200" dirty="0" smtClean="0">
                          <a:solidFill>
                            <a:srgbClr val="3D3D3D"/>
                          </a:solidFill>
                        </a:rPr>
                        <a:t>plain</a:t>
                      </a:r>
                      <a:endParaRPr lang="en-US" sz="1200" dirty="0"/>
                    </a:p>
                  </a:txBody>
                  <a:tcPr marL="38100" marR="38100" marT="38100" marB="38100" anchor="ctr">
                    <a:lnL w="12700" cap="flat" cmpd="sng" algn="ctr">
                      <a:solidFill>
                        <a:srgbClr val="FFFFFF"/>
                      </a:solidFill>
                    </a:lnL>
                    <a:lnR w="12700" cap="flat" cmpd="sng" algn="ctr">
                      <a:solidFill>
                        <a:srgbClr val="FFFFFF"/>
                      </a:solidFill>
                    </a:lnR>
                    <a:lnT w="12700" cap="flat" cmpd="sng" algn="ctr">
                      <a:solidFill>
                        <a:srgbClr val="FFFFFF"/>
                      </a:solidFill>
                    </a:lnT>
                    <a:lnB w="12700" cap="flat" cmpd="sng" algn="ctr">
                      <a:solidFill>
                        <a:srgbClr val="FFFFFF"/>
                      </a:solidFill>
                    </a:lnB>
                    <a:solidFill>
                      <a:srgbClr val="F5F5F5"/>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graphicFrame>
        <p:nvGraphicFramePr>
          <p:cNvPr id="35" name="Table 34"/>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274320"/>
        </p:xfrm>
        <a:graphic>
          <a:graphicData uri="http://schemas.openxmlformats.org/drawingml/2006/table">
            <a:tbl>
              <a:tblPr/>
              <a:tblGrid>
                <a:gridCol w="11430000"/>
              </a:tblGrid>
              <a:tr h="274320">
                <a:tc>
                  <a:txBody>
                    <a:bodyPr/>
                    <a:lstStyle/>
                    <a:p>
                      <a:pPr/>
                      <a:r>
                        <a:rPr lang="en-US" sz="1200" dirty="0" smtClean="0">
                          <a:solidFill>
                            <a:srgbClr val="9F9F9F"/>
                          </a:solidFill>
                        </a:rPr>
                        <a:t>Table Examples 5</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457200"/>
            <a:ext cx="11582396" cy="457200"/>
          </a:xfrm>
          <a:prstGeom prst="rect">
            <a:avLst/>
          </a:prstGeom>
          <a:noFill/>
        </p:spPr>
        <p:txBody>
          <a:bodyPr wrap="square" rtlCol="0" anchor="ctr"/>
          <a:lstStyle/>
          <a:p>
            <a:pPr/>
            <a:r>
              <a:rPr lang="en-US" sz="1400" dirty="0" smtClean="0">
                <a:solidFill>
                  <a:srgbClr val="000000"/>
                </a:solidFill>
              </a:rPr>
              <a:t>The following textbox and table cell use the same array of text/options objects, making word-level formatting familiar and consistent across the library.</a:t>
            </a:r>
          </a:p>
        </p:txBody>
      </p:sp>
      <p:sp>
        <p:nvSpPr>
          <p:cNvPr id="4" name="Object 3"/>
          <p:cNvSpPr/>
          <p:nvPr/>
        </p:nvSpPr>
        <p:spPr>
          <a:xfrm>
            <a:off x="914400" y="1005840"/>
            <a:ext cx="10058400" cy="1371600"/>
          </a:xfrm>
          <a:prstGeom prst="rect">
            <a:avLst/>
          </a:prstGeom>
          <a:solidFill>
            <a:srgbClr val="F1F1F1"/>
          </a:solidFill>
        </p:spPr>
        <p:txBody>
          <a:bodyPr wrap="square" rtlCol="0" anchor="ctr"/>
          <a:lstStyle/>
          <a:p>
            <a:pPr/>
            <a:r>
              <a:rPr lang="en-US" sz="1400" dirty="0" smtClean="0">
                <a:solidFill>
                  <a:srgbClr val="333333"/>
                </a:solidFill>
                <a:latin typeface="Courier" pitchFamily="34" charset="0"/>
                <a:cs typeface="Courier" pitchFamily="34" charset="-120"/>
                <a:ea typeface="Courier" pitchFamily="34" charset="-120"/>
              </a:rPr>
              <a:t>[
</a:t>
            </a:r>
            <a:r>
              <a:rPr lang="en-US" sz="1400" dirty="0" smtClean="0">
                <a:solidFill>
                  <a:srgbClr val="333333"/>
                </a:solidFill>
                <a:latin typeface="Courier" pitchFamily="34" charset="0"/>
                <a:cs typeface="Courier" pitchFamily="34" charset="-120"/>
                <a:ea typeface="Courier" pitchFamily="34" charset="-120"/>
              </a:rPr>
              <a:t/>
            </a:r>
            <a:r>
              <a:rPr lang="en-US" sz="1400" dirty="0" smtClean="0">
                <a:solidFill>
                  <a:srgbClr val="333333"/>
                </a:solidFill>
                <a:latin typeface="Courier" pitchFamily="34" charset="0"/>
                <a:cs typeface="Courier" pitchFamily="34" charset="-120"/>
                <a:ea typeface="Courier" pitchFamily="34" charset="-120"/>
              </a:rPr>
              <a:t>  { text:'1st line', options:{ font_size:24, color:'99ABCC', align:'r', breakLine:true } },
</a:t>
            </a:r>
            <a:r>
              <a:rPr lang="en-US" sz="1400" dirty="0" smtClean="0">
                <a:solidFill>
                  <a:srgbClr val="333333"/>
                </a:solidFill>
                <a:latin typeface="Courier" pitchFamily="34" charset="0"/>
                <a:cs typeface="Courier" pitchFamily="34" charset="-120"/>
                <a:ea typeface="Courier" pitchFamily="34" charset="-120"/>
              </a:rPr>
              <a:t/>
            </a:r>
            <a:r>
              <a:rPr lang="en-US" sz="1400" dirty="0" smtClean="0">
                <a:solidFill>
                  <a:srgbClr val="333333"/>
                </a:solidFill>
                <a:latin typeface="Courier" pitchFamily="34" charset="0"/>
                <a:cs typeface="Courier" pitchFamily="34" charset="-120"/>
                <a:ea typeface="Courier" pitchFamily="34" charset="-120"/>
              </a:rPr>
              <a:t>  { text:'2nd line', options:{ font_size:36, color:'FFFF00', align:'c', breakLine:true } },
</a:t>
            </a:r>
            <a:r>
              <a:rPr lang="en-US" sz="1400" dirty="0" smtClean="0">
                <a:solidFill>
                  <a:srgbClr val="333333"/>
                </a:solidFill>
                <a:latin typeface="Courier" pitchFamily="34" charset="0"/>
                <a:cs typeface="Courier" pitchFamily="34" charset="-120"/>
                <a:ea typeface="Courier" pitchFamily="34" charset="-120"/>
              </a:rPr>
              <a:t/>
            </a:r>
            <a:r>
              <a:rPr lang="en-US" sz="1400" dirty="0" smtClean="0">
                <a:solidFill>
                  <a:srgbClr val="333333"/>
                </a:solidFill>
                <a:latin typeface="Courier" pitchFamily="34" charset="0"/>
                <a:cs typeface="Courier" pitchFamily="34" charset="-120"/>
                <a:ea typeface="Courier" pitchFamily="34" charset="-120"/>
              </a:rPr>
              <a:t>  { text:'3rd line', options:{ font_size:48, color:'0088CC', align:'l' } }
</a:t>
            </a:r>
            <a:r>
              <a:rPr lang="en-US" sz="1400" dirty="0" smtClean="0">
                <a:solidFill>
                  <a:srgbClr val="333333"/>
                </a:solidFill>
                <a:latin typeface="Courier" pitchFamily="34" charset="0"/>
                <a:cs typeface="Courier" pitchFamily="34" charset="-120"/>
                <a:ea typeface="Courier" pitchFamily="34" charset="-120"/>
              </a:rPr>
              <a:t/>
            </a:r>
            <a:r>
              <a:rPr lang="en-US" sz="1400" dirty="0" smtClean="0">
                <a:solidFill>
                  <a:srgbClr val="333333"/>
                </a:solidFill>
                <a:latin typeface="Courier" pitchFamily="34" charset="0"/>
                <a:cs typeface="Courier" pitchFamily="34" charset="-120"/>
                <a:ea typeface="Courier" pitchFamily="34" charset="-120"/>
              </a:rPr>
              <a:t>]
</a:t>
            </a:r>
            <a:r>
              <a:rPr lang="en-US" sz="1400" dirty="0" smtClean="0">
                <a:solidFill>
                  <a:srgbClr val="333333"/>
                </a:solidFill>
                <a:latin typeface="Courier" pitchFamily="34" charset="0"/>
                <a:cs typeface="Courier" pitchFamily="34" charset="-120"/>
                <a:ea typeface="Courier" pitchFamily="34" charset="-120"/>
              </a:rPr>
              <a:t/>
            </a:r>
          </a:p>
        </p:txBody>
      </p:sp>
      <p:sp>
        <p:nvSpPr>
          <p:cNvPr id="5" name="Object 4"/>
          <p:cNvSpPr/>
          <p:nvPr/>
        </p:nvSpPr>
        <p:spPr>
          <a:xfrm>
            <a:off x="914400" y="2560320"/>
            <a:ext cx="2743200" cy="274320"/>
          </a:xfrm>
          <a:prstGeom prst="rect">
            <a:avLst/>
          </a:prstGeom>
          <a:noFill/>
        </p:spPr>
        <p:txBody>
          <a:bodyPr wrap="square" rtlCol="0" anchor="ctr"/>
          <a:lstStyle/>
          <a:p>
            <a:pPr/>
            <a:r>
              <a:rPr lang="en-US" sz="1800" dirty="0" smtClean="0">
                <a:solidFill>
                  <a:srgbClr val="0088CC"/>
                </a:solidFill>
                <a:latin typeface="Arial" pitchFamily="34" charset="0"/>
                <a:cs typeface="Arial" pitchFamily="34" charset="-120"/>
                <a:ea typeface="Arial" pitchFamily="34" charset="-120"/>
              </a:rPr>
              <a:t>Textbox:</a:t>
            </a:r>
          </a:p>
        </p:txBody>
      </p:sp>
      <p:sp>
        <p:nvSpPr>
          <p:cNvPr id="6" name="Object 5"/>
          <p:cNvSpPr/>
          <p:nvPr/>
        </p:nvSpPr>
        <p:spPr>
          <a:xfrm>
            <a:off x="2286000" y="2560320"/>
            <a:ext cx="8229600" cy="1828800"/>
          </a:xfrm>
          <a:prstGeom prst="rect">
            <a:avLst/>
          </a:prstGeom>
          <a:solidFill>
            <a:srgbClr val="232323"/>
          </a:solidFill>
        </p:spPr>
        <p:txBody>
          <a:bodyPr wrap="square" rtlCol="0" anchor="ctr"/>
          <a:lstStyle/>
          <a:p>
            <a:pPr algn="r"/>
            <a:r>
              <a:rPr lang="en-US" sz="2400" dirty="0" smtClean="0">
                <a:solidFill>
                  <a:srgbClr val="99ABCC"/>
                </a:solidFill>
              </a:rPr>
              <a:t>1st line</a:t>
            </a:r>
          </a:p>
          <a:p>
            <a:pPr algn="ctr"/>
            <a:r>
              <a:rPr lang="en-US" sz="3600" dirty="0" smtClean="0">
                <a:solidFill>
                  <a:srgbClr val="FFFF00"/>
                </a:solidFill>
              </a:rPr>
              <a:t>2nd line</a:t>
            </a:r>
          </a:p>
          <a:p>
            <a:pPr/>
            <a:r>
              <a:rPr lang="en-US" sz="4800" dirty="0" smtClean="0">
                <a:solidFill>
                  <a:srgbClr val="0088CC"/>
                </a:solidFill>
              </a:rPr>
              <a:t>3rd line</a:t>
            </a:r>
          </a:p>
        </p:txBody>
      </p:sp>
      <p:sp>
        <p:nvSpPr>
          <p:cNvPr id="7" name="Object 6"/>
          <p:cNvSpPr/>
          <p:nvPr/>
        </p:nvSpPr>
        <p:spPr>
          <a:xfrm>
            <a:off x="914400" y="4572000"/>
            <a:ext cx="2743200" cy="274320"/>
          </a:xfrm>
          <a:prstGeom prst="rect">
            <a:avLst/>
          </a:prstGeom>
          <a:noFill/>
        </p:spPr>
        <p:txBody>
          <a:bodyPr wrap="square" rtlCol="0" anchor="ctr"/>
          <a:lstStyle/>
          <a:p>
            <a:pPr/>
            <a:r>
              <a:rPr lang="en-US" sz="1800" dirty="0" smtClean="0">
                <a:solidFill>
                  <a:srgbClr val="0088CC"/>
                </a:solidFill>
                <a:latin typeface="Arial" pitchFamily="34" charset="0"/>
                <a:cs typeface="Arial" pitchFamily="34" charset="-120"/>
                <a:ea typeface="Arial" pitchFamily="34" charset="-120"/>
              </a:rPr>
              <a:t>Table:</a:t>
            </a:r>
          </a:p>
        </p:txBody>
      </p:sp>
      <p:graphicFrame>
        <p:nvGraphicFramePr>
          <p:cNvPr id="69" name="Table 68"/>
          <p:cNvGraphicFramePr>
            <a:graphicFrameLocks noGrp="1"/>
          </p:cNvGraphicFramePr>
          <p:nvPr>
            <p:extLst>
              <p:ext uri="{D42A27DB-BD31-4B8C-83A1-F6EECF244321}">
                <p14:modId xmlns:p14="http://schemas.microsoft.com/office/powerpoint/2010/main" val="1579011935"/>
              </p:ext>
            </p:extLst>
          </p:nvPr>
        </p:nvGraphicFramePr>
        <p:xfrm>
          <a:off x="2286000" y="4572000"/>
          <a:ext cx="8229600" cy="1828800"/>
        </p:xfrm>
        <a:graphic>
          <a:graphicData uri="http://schemas.openxmlformats.org/drawingml/2006/table">
            <a:tbl>
              <a:tblPr/>
              <a:tblGrid>
                <a:gridCol w="1371600"/>
                <a:gridCol w="1371600"/>
                <a:gridCol w="5486400"/>
              </a:tblGrid>
              <a:tr h="1828800">
                <a:tc>
                  <a:txBody>
                    <a:bodyPr/>
                    <a:lstStyle/>
                    <a:p>
                      <a:pPr algn="ctr"/>
                      <a:r>
                        <a:rPr lang="en-US" sz="1200" dirty="0" smtClean="0">
                          <a:solidFill>
                            <a:srgbClr val="000000"/>
                          </a:solidFill>
                          <a:latin typeface="Arial" pitchFamily="34" charset="0"/>
                          <a:cs typeface="Arial" pitchFamily="34" charset="-120"/>
                          <a:ea typeface="Arial" pitchFamily="34" charset="-120"/>
                        </a:rPr>
                        <a:t>Cell 1A</a:t>
                      </a:r>
                      <a:endParaRPr lang="en-US" sz="1200" dirty="0">
                        <a:latin typeface="Arial" charset="0"/>
                        <a:ea typeface="Arial" charset="0"/>
                        <a:cs typeface="Arial" charset="0"/>
                      </a:endParaRPr>
                    </a:p>
                  </a:txBody>
                  <a:tcPr marL="38100" marR="38100" marT="38100" marB="3810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1F1F1"/>
                    </a:solidFill>
                  </a:tcPr>
                </a:tc>
                <a:tc>
                  <a:txBody>
                    <a:bodyPr/>
                    <a:lstStyle/>
                    <a:p>
                      <a:pPr algn="ctr"/>
                      <a:r>
                        <a:rPr lang="en-US" sz="1200" dirty="0" smtClean="0">
                          <a:solidFill>
                            <a:srgbClr val="000000"/>
                          </a:solidFill>
                          <a:latin typeface="Courier" pitchFamily="34" charset="0"/>
                          <a:cs typeface="Courier" pitchFamily="34" charset="-120"/>
                          <a:ea typeface="Courier" pitchFamily="34" charset="-120"/>
                        </a:rPr>
                        <a:t>Cell 1B</a:t>
                      </a:r>
                      <a:endParaRPr lang="en-US" sz="1200" dirty="0">
                        <a:latin typeface="Courier" charset="0"/>
                        <a:ea typeface="Courier" charset="0"/>
                        <a:cs typeface="Courier" charset="0"/>
                      </a:endParaRPr>
                    </a:p>
                  </a:txBody>
                  <a:tcPr marL="38100" marR="38100" marT="38100" marB="3810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1F1F1"/>
                    </a:solidFill>
                  </a:tcPr>
                </a:tc>
                <a:tc>
                  <a:txBody>
                    <a:bodyPr/>
                    <a:lstStyle/>
                    <a:p>
                      <a:pPr algn="r"/>
                      <a:r>
                        <a:rPr lang="en-US" sz="2400" dirty="0" smtClean="0">
                          <a:solidFill>
                            <a:srgbClr val="99ABCC"/>
                          </a:solidFill>
                        </a:rPr>
                        <a:t>1st line</a:t>
                      </a:r>
                    </a:p>
                    <a:p>
                      <a:pPr algn="ctr"/>
                      <a:r>
                        <a:rPr lang="en-US" sz="3600" dirty="0" smtClean="0">
                          <a:solidFill>
                            <a:srgbClr val="FFFF00"/>
                          </a:solidFill>
                        </a:rPr>
                        <a:t>2nd line</a:t>
                      </a:r>
                    </a:p>
                    <a:p>
                      <a:pPr/>
                      <a:r>
                        <a:rPr lang="en-US" sz="4800" dirty="0" smtClean="0">
                          <a:solidFill>
                            <a:srgbClr val="0088CC"/>
                          </a:solidFill>
                        </a:rPr>
                        <a:t>3rd line</a:t>
                      </a:r>
                      <a:endParaRPr lang="en-US" sz="1200" dirty="0"/>
                    </a:p>
                  </a:txBody>
                  <a:tcPr marL="38100" marR="38100" marT="38100" marB="3810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232323"/>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graphicFrame>
        <p:nvGraphicFramePr>
          <p:cNvPr id="36" name="Table 35"/>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274320"/>
        </p:xfrm>
        <a:graphic>
          <a:graphicData uri="http://schemas.openxmlformats.org/drawingml/2006/table">
            <a:tbl>
              <a:tblPr/>
              <a:tblGrid>
                <a:gridCol w="11430000"/>
              </a:tblGrid>
              <a:tr h="274320">
                <a:tc>
                  <a:txBody>
                    <a:bodyPr/>
                    <a:lstStyle/>
                    <a:p>
                      <a:pPr/>
                      <a:r>
                        <a:rPr lang="en-US" sz="1200" dirty="0" smtClean="0">
                          <a:solidFill>
                            <a:srgbClr val="9F9F9F"/>
                          </a:solidFill>
                        </a:rPr>
                        <a:t>Table Examples 6</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640080"/>
            <a:ext cx="3657600" cy="274320"/>
          </a:xfrm>
          <a:prstGeom prst="rect">
            <a:avLst/>
          </a:prstGeom>
          <a:solidFill>
            <a:srgbClr val="FFFFFF"/>
          </a:solidFill>
        </p:spPr>
        <p:txBody>
          <a:bodyPr wrap="square" rtlCol="0" anchor="ctr"/>
          <a:lstStyle/>
          <a:p>
            <a:pPr/>
            <a:r>
              <a:rPr lang="en-US" sz="1800" dirty="0" smtClean="0">
                <a:solidFill>
                  <a:srgbClr val="0088CC"/>
                </a:solidFill>
                <a:latin typeface="Arial" pitchFamily="34" charset="0"/>
                <a:cs typeface="Arial" pitchFamily="34" charset="-120"/>
                <a:ea typeface="Arial" pitchFamily="34" charset="-120"/>
              </a:rPr>
              <a:t>Table Cell Word-Level Formatting:</a:t>
            </a:r>
          </a:p>
        </p:txBody>
      </p:sp>
      <p:graphicFrame>
        <p:nvGraphicFramePr>
          <p:cNvPr id="71" name="Table 70"/>
          <p:cNvGraphicFramePr>
            <a:graphicFrameLocks noGrp="1"/>
          </p:cNvGraphicFramePr>
          <p:nvPr>
            <p:extLst>
              <p:ext uri="{D42A27DB-BD31-4B8C-83A1-F6EECF244321}">
                <p14:modId xmlns:p14="http://schemas.microsoft.com/office/powerpoint/2010/main" val="1579011935"/>
              </p:ext>
            </p:extLst>
          </p:nvPr>
        </p:nvGraphicFramePr>
        <p:xfrm>
          <a:off x="548640" y="1143000"/>
          <a:ext cx="10972800" cy="2743200"/>
        </p:xfrm>
        <a:graphic>
          <a:graphicData uri="http://schemas.openxmlformats.org/drawingml/2006/table">
            <a:tbl>
              <a:tblPr/>
              <a:tblGrid>
                <a:gridCol w="2743200"/>
                <a:gridCol w="2743200"/>
                <a:gridCol w="2743200"/>
                <a:gridCol w="2743200"/>
              </a:tblGrid>
              <a:tr h="2743200">
                <a:tc>
                  <a:txBody>
                    <a:bodyPr/>
                    <a:lstStyle/>
                    <a:p>
                      <a:pPr/>
                      <a:r>
                        <a:rPr lang="en-US" sz="2400" dirty="0" smtClean="0">
                          <a:solidFill>
                            <a:srgbClr val="0088cc"/>
                          </a:solidFill>
                        </a:rPr>
                        <a:t>Cell 1A</a:t>
                      </a:r>
                      <a:endParaRPr lang="en-US" sz="2400" dirty="0"/>
                    </a:p>
                  </a:txBody>
                  <a:tcPr marL="38100" marR="38100" marT="38100" marB="3810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1F1F1"/>
                    </a:solidFill>
                  </a:tcPr>
                </a:tc>
                <a:tc>
                  <a:txBody>
                    <a:bodyPr/>
                    <a:lstStyle/>
                    <a:p>
                      <a:pPr/>
                      <a:r>
                        <a:rPr lang="en-US" sz="2400" dirty="0" smtClean="0">
                          <a:solidFill>
                            <a:srgbClr val="FF0000"/>
                          </a:solidFill>
                        </a:rPr>
                        <a:t>Red </a:t>
                      </a:r>
                      <a:r>
                        <a:rPr lang="en-US" sz="2400" dirty="0" smtClean="0">
                          <a:solidFill>
                            <a:srgbClr val="00FF00"/>
                          </a:solidFill>
                        </a:rPr>
                        <a:t>Green </a:t>
                      </a:r>
                      <a:r>
                        <a:rPr lang="en-US" sz="2400" dirty="0" smtClean="0">
                          <a:solidFill>
                            <a:srgbClr val="0000FF"/>
                          </a:solidFill>
                        </a:rPr>
                        <a:t>Blue</a:t>
                      </a:r>
                      <a:endParaRPr lang="en-US" sz="2400" dirty="0"/>
                    </a:p>
                  </a:txBody>
                  <a:tcPr marL="38100" marR="38100" marT="38100" marB="3810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1F1F1"/>
                    </a:solidFill>
                  </a:tcPr>
                </a:tc>
                <a:tc>
                  <a:txBody>
                    <a:bodyPr/>
                    <a:lstStyle/>
                    <a:p>
                      <a:pPr marL="342900" indent="-342900">
                        <a:buSzPct val="100000"/>
                        <a:buChar char="•"/>
                      </a:pPr>
                      <a:r>
                        <a:rPr lang="en-US" sz="2400" dirty="0" smtClean="0">
                          <a:solidFill>
                            <a:srgbClr val="0088cc"/>
                          </a:solidFill>
                        </a:rPr>
                        <a:t>Bullets</a:t>
                      </a:r>
                    </a:p>
                    <a:p>
                      <a:pPr marL="342900" indent="-342900">
                        <a:buSzPct val="100000"/>
                        <a:buChar char="•"/>
                      </a:pPr>
                      <a:r>
                        <a:rPr lang="en-US" sz="2400" dirty="0" smtClean="0">
                          <a:solidFill>
                            <a:srgbClr val="0088cc"/>
                          </a:solidFill>
                        </a:rPr>
                        <a:t>Bullets</a:t>
                      </a:r>
                    </a:p>
                    <a:p>
                      <a:pPr marL="342900" indent="-342900">
                        <a:buSzPct val="100000"/>
                        <a:buChar char="•"/>
                      </a:pPr>
                      <a:r>
                        <a:rPr lang="en-US" sz="2400" dirty="0" smtClean="0">
                          <a:solidFill>
                            <a:srgbClr val="0088cc"/>
                          </a:solidFill>
                        </a:rPr>
                        <a:t>Bullets</a:t>
                      </a:r>
                      <a:endParaRPr lang="en-US" sz="2400" dirty="0"/>
                    </a:p>
                  </a:txBody>
                  <a:tcPr marL="38100" marR="38100" marT="38100" marB="3810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1F1F1"/>
                    </a:solidFill>
                  </a:tcPr>
                </a:tc>
                <a:tc>
                  <a:txBody>
                    <a:bodyPr/>
                    <a:lstStyle/>
                    <a:p>
                      <a:pPr marL="342900" indent="-342900">
                        <a:buSzPct val="100000"/>
                        <a:buFont typeface="+mj-lt"/>
                        <a:buAutoNum type="arabicPeriod"/>
                      </a:pPr>
                      <a:r>
                        <a:rPr lang="en-US" sz="2400" dirty="0" smtClean="0">
                          <a:solidFill>
                            <a:srgbClr val="0088cc"/>
                          </a:solidFill>
                        </a:rPr>
                        <a:t>Numbers</a:t>
                      </a:r>
                    </a:p>
                    <a:p>
                      <a:pPr marL="342900" indent="-342900">
                        <a:buSzPct val="100000"/>
                        <a:buFont typeface="+mj-lt"/>
                        <a:buAutoNum type="arabicPeriod"/>
                      </a:pPr>
                      <a:r>
                        <a:rPr lang="en-US" sz="2400" dirty="0" smtClean="0">
                          <a:solidFill>
                            <a:srgbClr val="0088cc"/>
                          </a:solidFill>
                        </a:rPr>
                        <a:t>Numbers</a:t>
                      </a:r>
                    </a:p>
                    <a:p>
                      <a:pPr marL="342900" indent="-342900">
                        <a:buSzPct val="100000"/>
                        <a:buFont typeface="+mj-lt"/>
                        <a:buAutoNum type="arabicPeriod"/>
                      </a:pPr>
                      <a:r>
                        <a:rPr lang="en-US" sz="2400" dirty="0" smtClean="0">
                          <a:solidFill>
                            <a:srgbClr val="0088cc"/>
                          </a:solidFill>
                        </a:rPr>
                        <a:t>Numbers</a:t>
                      </a:r>
                      <a:endParaRPr lang="en-US" sz="2400" dirty="0"/>
                    </a:p>
                  </a:txBody>
                  <a:tcPr marL="38100" marR="38100" marT="38100" marB="38100" anchor="b">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1F1F1"/>
                    </a:solidFill>
                  </a:tcPr>
                </a:tc>
              </a:tr>
            </a:tbl>
          </a:graphicData>
        </a:graphic>
      </p:graphicFrame>
      <p:graphicFrame>
        <p:nvGraphicFramePr>
          <p:cNvPr id="106" name="Table 105"/>
          <p:cNvGraphicFramePr>
            <a:graphicFrameLocks noGrp="1"/>
          </p:cNvGraphicFramePr>
          <p:nvPr>
            <p:extLst>
              <p:ext uri="{D42A27DB-BD31-4B8C-83A1-F6EECF244321}">
                <p14:modId xmlns:p14="http://schemas.microsoft.com/office/powerpoint/2010/main" val="1579011935"/>
              </p:ext>
            </p:extLst>
          </p:nvPr>
        </p:nvGraphicFramePr>
        <p:xfrm>
          <a:off x="548640" y="4343400"/>
          <a:ext cx="10972800" cy="1828800"/>
        </p:xfrm>
        <a:graphic>
          <a:graphicData uri="http://schemas.openxmlformats.org/drawingml/2006/table">
            <a:tbl>
              <a:tblPr/>
              <a:tblGrid>
                <a:gridCol w="7315200"/>
                <a:gridCol w="1828800"/>
                <a:gridCol w="1828800"/>
              </a:tblGrid>
              <a:tr h="1828800">
                <a:tc>
                  <a:txBody>
                    <a:bodyPr/>
                    <a:lstStyle/>
                    <a:p>
                      <a:pPr marL="342900" indent="-342900">
                        <a:buSzPct val="100000"/>
                        <a:buChar char="★"/>
                      </a:pPr>
                      <a:r>
                        <a:rPr lang="en-US" sz="2400" dirty="0" smtClean="0">
                          <a:solidFill>
                            <a:srgbClr val="CC0000"/>
                          </a:solidFill>
                        </a:rPr>
                        <a:t>I am a text object with bullets </a:t>
                      </a:r>
                    </a:p>
                    <a:p>
                      <a:pPr marL="342900" indent="-342900">
                        <a:buSzPct val="100000"/>
                        <a:buChar char="►"/>
                      </a:pPr>
                      <a:r>
                        <a:rPr lang="en-US" sz="2400" dirty="0" smtClean="0">
                          <a:solidFill>
                            <a:srgbClr val="00CD00"/>
                          </a:solidFill>
                        </a:rPr>
                        <a:t>and i am the next text object</a:t>
                      </a:r>
                    </a:p>
                    <a:p>
                      <a:pPr marL="342900" indent="-342900">
                        <a:buSzPct val="100000"/>
                        <a:buChar char="•"/>
                      </a:pPr>
                      <a:r>
                        <a:rPr lang="en-US" sz="2400" dirty="0" smtClean="0">
                          <a:solidFill>
                            <a:srgbClr val="0000AB"/>
                          </a:solidFill>
                        </a:rPr>
                        <a:t>Final text object w/ bullet:true</a:t>
                      </a:r>
                      <a:endParaRPr lang="en-US" sz="2400" dirty="0"/>
                    </a:p>
                  </a:txBody>
                  <a:tcPr marL="38100" marR="38100" marT="38100" marB="3810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1F1F1"/>
                    </a:solidFill>
                  </a:tcPr>
                </a:tc>
                <a:tc>
                  <a:txBody>
                    <a:bodyPr/>
                    <a:lstStyle/>
                    <a:p>
                      <a:pPr/>
                      <a:r>
                        <a:rPr lang="en-US" sz="3600" dirty="0" smtClean="0">
                          <a:solidFill>
                            <a:srgbClr val="000000"/>
                          </a:solidFill>
                        </a:rPr>
                        <a:t>Cell</a:t>
                      </a:r>
                    </a:p>
                    <a:p>
                      <a:pPr algn="r"/>
                      <a:r>
                        <a:rPr lang="en-US" sz="6000" dirty="0" smtClean="0">
                          <a:solidFill>
                            <a:srgbClr val="CD0101"/>
                          </a:solidFill>
                        </a:rPr>
                        <a:t>#2</a:t>
                      </a:r>
                      <a:endParaRPr lang="en-US" sz="2400" dirty="0"/>
                    </a:p>
                  </a:txBody>
                  <a:tcPr marL="38100" marR="38100" marT="38100" marB="3810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1F1F1"/>
                    </a:solidFill>
                  </a:tcPr>
                </a:tc>
                <a:tc>
                  <a:txBody>
                    <a:bodyPr/>
                    <a:lstStyle/>
                    <a:p>
                      <a:pPr/>
                      <a:r>
                        <a:rPr lang="en-US" sz="3600" dirty="0" smtClean="0">
                          <a:solidFill>
                            <a:srgbClr val="dd0000"/>
                          </a:solidFill>
                          <a:latin typeface="Courier" pitchFamily="34" charset="0"/>
                          <a:cs typeface="Courier" pitchFamily="34" charset="-120"/>
                          <a:ea typeface="Courier" pitchFamily="34" charset="-120"/>
                        </a:rPr>
                        <a:t>Cell
</a:t>
                      </a:r>
                      <a:r>
                        <a:rPr lang="en-US" sz="3600" dirty="0" smtClean="0">
                          <a:solidFill>
                            <a:srgbClr val="dd0000"/>
                          </a:solidFill>
                          <a:latin typeface="Courier" pitchFamily="34" charset="0"/>
                          <a:cs typeface="Courier" pitchFamily="34" charset="-120"/>
                          <a:ea typeface="Courier" pitchFamily="34" charset="-120"/>
                        </a:rPr>
                        <a:t/>
                      </a:r>
                      <a:r>
                        <a:rPr lang="en-US" sz="6000" dirty="0" smtClean="0">
                          <a:solidFill>
                            <a:srgbClr val="8648cd"/>
                          </a:solidFill>
                        </a:rPr>
                        <a:t>#</a:t>
                      </a:r>
                      <a:r>
                        <a:rPr lang="en-US" sz="6000" dirty="0" smtClean="0">
                          <a:solidFill>
                            <a:srgbClr val="33ccef"/>
                          </a:solidFill>
                        </a:rPr>
                        <a:t>3</a:t>
                      </a:r>
                      <a:endParaRPr lang="en-US" sz="2400" dirty="0"/>
                    </a:p>
                  </a:txBody>
                  <a:tcPr marL="38100" marR="38100" marT="38100" marB="3810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1F1F1"/>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Object 1"/>
          <p:cNvSpPr/>
          <p:nvPr/>
        </p:nvSpPr>
        <p:spPr>
          <a:xfrm>
            <a:off x="457200" y="118872"/>
            <a:ext cx="10972796" cy="274320"/>
          </a:xfrm>
          <a:prstGeom prst="rect">
            <a:avLst/>
          </a:prstGeom>
          <a:noFill/>
        </p:spPr>
        <p:txBody>
          <a:bodyPr wrap="square" rtlCol="0" anchor="ctr"/>
          <a:lstStyle/>
          <a:p>
            <a:pPr/>
            <a:r>
              <a:rPr lang="en-US" b="1" sz="1400" dirty="0" smtClean="0">
                <a:solidFill>
                  <a:srgbClr val="0088CC"/>
                </a:solidFill>
              </a:rPr>
              <a:t>Table Examples: </a:t>
            </a:r>
            <a:r>
              <a:rPr lang="en-US" sz="1300" dirty="0" smtClean="0">
                <a:solidFill>
                  <a:srgbClr val="9F9F9F"/>
                </a:solidFill>
              </a:rPr>
              <a:t>Auto-Paging Example</a:t>
            </a:r>
          </a:p>
        </p:txBody>
      </p:sp>
      <p:graphicFrame>
        <p:nvGraphicFramePr>
          <p:cNvPr id="37" name="Table 36"/>
          <p:cNvGraphicFramePr>
            <a:graphicFrameLocks noGrp="1"/>
          </p:cNvGraphicFramePr>
          <p:nvPr>
            <p:extLst>
              <p:ext uri="{D42A27DB-BD31-4B8C-83A1-F6EECF244321}">
                <p14:modId xmlns:p14="http://schemas.microsoft.com/office/powerpoint/2010/main" val="1579011935"/>
              </p:ext>
            </p:extLst>
          </p:nvPr>
        </p:nvGraphicFramePr>
        <p:xfrm>
          <a:off x="457200" y="548640"/>
          <a:ext cx="9143997" cy="914400"/>
        </p:xfrm>
        <a:graphic>
          <a:graphicData uri="http://schemas.openxmlformats.org/drawingml/2006/table">
            <a:tbl>
              <a:tblPr/>
              <a:tblGrid>
                <a:gridCol w="685800"/>
                <a:gridCol w="1600200"/>
                <a:gridCol w="9144000"/>
              </a:tblGrid>
              <a:tr h="0">
                <a:tc>
                  <a:txBody>
                    <a:bodyPr/>
                    <a:lstStyle/>
                    <a:p>
                      <a:pPr/>
                      <a:r>
                        <a:rPr lang="en-US" sz="1200" dirty="0" smtClean="0">
                          <a:solidFill>
                            <a:srgbClr val="000000"/>
                          </a:solidFill>
                        </a:rPr>
                        <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Markiplier</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Lorem ipsum dolor sit amet, consectetur adipiscing elit. Proin condimentum dignissim velit vel luctu</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1</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Jack</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 Donec feugiat ipsum quis tempus blandit. Donec mattis mauris vel est dictum interdum. Pellentesqu</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2</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Brian</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e imperdiet nibh vitae porta ornare. Fusce non nisl lacus. Curabitur ut mattis dui. Ut pulvinar urna velit, vitae aliquam neque pulvinar eu. Fusce eget tellus eu lorem finibus mattis. Nunc blandit con</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3</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Paul</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velit, vitae aliquam neque pulvinar eu. Fusce eget tellus eu lorem finibus mattis. Nunc blandit consequat arcu. Ut sed pharetra tortor, nec finibus ipsum. Pellentesque a est vitae ligula imperdiet rhoncus. Ut quis hendrerit tellus. Phasellus non malesuada mi. Suspendisse ullamcorper tristique odio</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4</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Ev</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sequat arcu. Ut sed pharetra tortor, nec finibus ipsum. Pellentesque a est vitae ligula imperdiet rhoncus.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5</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Ann</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6</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Michelle</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7</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Jenny</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graphicFrame>
        <p:nvGraphicFramePr>
          <p:cNvPr id="38" name="Table 37"/>
          <p:cNvGraphicFramePr>
            <a:graphicFrameLocks noGrp="1"/>
          </p:cNvGraphicFramePr>
          <p:nvPr>
            <p:extLst>
              <p:ext uri="{D42A27DB-BD31-4B8C-83A1-F6EECF244321}">
                <p14:modId xmlns:p14="http://schemas.microsoft.com/office/powerpoint/2010/main" val="1579011935"/>
              </p:ext>
            </p:extLst>
          </p:nvPr>
        </p:nvGraphicFramePr>
        <p:xfrm>
          <a:off x="457200" y="457200"/>
          <a:ext cx="9143997" cy="914400"/>
        </p:xfrm>
        <a:graphic>
          <a:graphicData uri="http://schemas.openxmlformats.org/drawingml/2006/table">
            <a:tbl>
              <a:tblPr/>
              <a:tblGrid>
                <a:gridCol w="685800"/>
                <a:gridCol w="1600200"/>
                <a:gridCol w="9144000"/>
              </a:tblGrid>
              <a:tr h="0">
                <a:tc>
                  <a:txBody>
                    <a:bodyPr/>
                    <a:lstStyle/>
                    <a:p>
                      <a:pPr/>
                      <a:r>
                        <a:rPr lang="en-US" sz="1200" dirty="0" smtClean="0">
                          <a:solidFill>
                            <a:srgbClr val="000000"/>
                          </a:solidFill>
                        </a:rPr>
                        <a:t>8</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Lara</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9</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Kathryn</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Proin sed tortor lorem. Curabitur eu nisi semper, placerat tellus sed, varius nulla. Etiam luctus ac purus nec aliquet. Phasellus nisl metus, dictum ultricies justo a, laoreet consectetur risus. Vestib</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Object 1"/>
          <p:cNvSpPr/>
          <p:nvPr/>
        </p:nvSpPr>
        <p:spPr>
          <a:xfrm>
            <a:off x="457200" y="118872"/>
            <a:ext cx="10972796" cy="274320"/>
          </a:xfrm>
          <a:prstGeom prst="rect">
            <a:avLst/>
          </a:prstGeom>
          <a:noFill/>
        </p:spPr>
        <p:txBody>
          <a:bodyPr wrap="square" rtlCol="0" anchor="ctr"/>
          <a:lstStyle/>
          <a:p>
            <a:pPr/>
            <a:r>
              <a:rPr lang="en-US" b="1" sz="1400" dirty="0" smtClean="0">
                <a:solidFill>
                  <a:srgbClr val="0088CC"/>
                </a:solidFill>
              </a:rPr>
              <a:t>Table Examples: </a:t>
            </a:r>
            <a:r>
              <a:rPr lang="en-US" sz="1300" dirty="0" smtClean="0">
                <a:solidFill>
                  <a:srgbClr val="9F9F9F"/>
                </a:solidFill>
              </a:rPr>
              <a:t>Smaller Table Area</a:t>
            </a:r>
          </a:p>
        </p:txBody>
      </p:sp>
      <p:graphicFrame>
        <p:nvGraphicFramePr>
          <p:cNvPr id="39" name="Table 38"/>
          <p:cNvGraphicFramePr>
            <a:graphicFrameLocks noGrp="1"/>
          </p:cNvGraphicFramePr>
          <p:nvPr>
            <p:extLst>
              <p:ext uri="{D42A27DB-BD31-4B8C-83A1-F6EECF244321}">
                <p14:modId xmlns:p14="http://schemas.microsoft.com/office/powerpoint/2010/main" val="1579011935"/>
              </p:ext>
            </p:extLst>
          </p:nvPr>
        </p:nvGraphicFramePr>
        <p:xfrm>
          <a:off x="2743200" y="548640"/>
          <a:ext cx="9143997" cy="914400"/>
        </p:xfrm>
        <a:graphic>
          <a:graphicData uri="http://schemas.openxmlformats.org/drawingml/2006/table">
            <a:tbl>
              <a:tblPr/>
              <a:tblGrid>
                <a:gridCol w="685800"/>
                <a:gridCol w="1600200"/>
                <a:gridCol w="6400800"/>
              </a:tblGrid>
              <a:tr h="0">
                <a:tc>
                  <a:txBody>
                    <a:bodyPr/>
                    <a:lstStyle/>
                    <a:p>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Markiplier</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Lorem ipsum dolor sit amet, consectetur adipiscing elit. Proin condimentum dignissim velit vel luctu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1</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Jack</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 Donec feugiat ipsum quis tempus blandit. Donec mattis mauris vel est dictum interdum. Pellentesqu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2</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Brian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e imperdiet nibh vitae porta ornare. Fusce non nisl lacus. Curabitur ut mattis dui. Ut pulvinar urna velit, vitae aliquam neque pulvinar eu. Fusce eget tellus eu lorem finibus mattis. Nunc blandit con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3</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Paul</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velit, vitae aliquam neque pulvinar eu. Fusce eget tellus eu lorem finibus mattis. Nunc blandit consequat arcu. Ut sed pharetra tortor, nec finibus ipsum. Pellentesque a est vitae ligula imperdiet rhoncus. Ut quis hendrerit tellus. Phasellus non malesuada mi. Suspendisse ullamcorper tristique odio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4</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Ev</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sequat arcu. Ut sed pharetra tortor, nec finibus ipsum. Pellentesque a est vitae ligula imperdiet rhoncus.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5</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Ann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6</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Michelle</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fermentum elementum. Phasellus mattis mollis mauris, non mattis ligula dapibus quis. Quisque pretium metus massa. Curabitur condimentum consequat felis, id rutrum velit cursus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graphicFrame>
        <p:nvGraphicFramePr>
          <p:cNvPr id="40" name="Table 39"/>
          <p:cNvGraphicFramePr>
            <a:graphicFrameLocks noGrp="1"/>
          </p:cNvGraphicFramePr>
          <p:nvPr>
            <p:extLst>
              <p:ext uri="{D42A27DB-BD31-4B8C-83A1-F6EECF244321}">
                <p14:modId xmlns:p14="http://schemas.microsoft.com/office/powerpoint/2010/main" val="1579011935"/>
              </p:ext>
            </p:extLst>
          </p:nvPr>
        </p:nvGraphicFramePr>
        <p:xfrm>
          <a:off x="2743200" y="457200"/>
          <a:ext cx="9143997" cy="914400"/>
        </p:xfrm>
        <a:graphic>
          <a:graphicData uri="http://schemas.openxmlformats.org/drawingml/2006/table">
            <a:tbl>
              <a:tblPr/>
              <a:tblGrid>
                <a:gridCol w="685800"/>
                <a:gridCol w="1600200"/>
                <a:gridCol w="6400800"/>
              </a:tblGrid>
              <a:tr h="0">
                <a:tc>
                  <a:txBody>
                    <a:bodyPr/>
                    <a:lstStyle/>
                    <a:p>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7</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Jenny</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8</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Lara</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9</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Kathryn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ext uri="{D42A27DB-BD31-4B8C-83A1-F6EECF244321}">
                <p14:modId xmlns:p14="http://schemas.microsoft.com/office/powerpoint/2010/main" val="1579011935"/>
              </p:ext>
            </p:extLst>
          </p:nvPr>
        </p:nvGraphicFramePr>
        <p:xfrm>
          <a:off x="2743200" y="457200"/>
          <a:ext cx="9143997" cy="914400"/>
        </p:xfrm>
        <a:graphic>
          <a:graphicData uri="http://schemas.openxmlformats.org/drawingml/2006/table">
            <a:tbl>
              <a:tblPr/>
              <a:tblGrid>
                <a:gridCol w="685800"/>
                <a:gridCol w="1600200"/>
                <a:gridCol w="6400800"/>
              </a:tblGrid>
              <a:tr h="0">
                <a:tc>
                  <a:txBody>
                    <a:bodyPr/>
                    <a:lstStyle/>
                    <a:p>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Proin sed tortor lorem. Curabitur eu nisi semper, placerat tellus sed, varius nulla. Etiam luctus ac purus nec aliquet. Phasellus nisl metus, dictum ultricies justo a, laoreet consectetur risus. Vestib</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Object 1"/>
          <p:cNvSpPr/>
          <p:nvPr/>
        </p:nvSpPr>
        <p:spPr>
          <a:xfrm>
            <a:off x="457200" y="118872"/>
            <a:ext cx="10972796" cy="274320"/>
          </a:xfrm>
          <a:prstGeom prst="rect">
            <a:avLst/>
          </a:prstGeom>
          <a:noFill/>
        </p:spPr>
        <p:txBody>
          <a:bodyPr wrap="square" rtlCol="0" anchor="ctr"/>
          <a:lstStyle/>
          <a:p>
            <a:pPr/>
            <a:r>
              <a:rPr lang="en-US" b="1" sz="1400" dirty="0" smtClean="0">
                <a:solidFill>
                  <a:srgbClr val="0088CC"/>
                </a:solidFill>
              </a:rPr>
              <a:t>Table Examples: </a:t>
            </a:r>
            <a:r>
              <a:rPr lang="en-US" sz="1300" dirty="0" smtClean="0">
                <a:solidFill>
                  <a:srgbClr val="9F9F9F"/>
                </a:solidFill>
              </a:rPr>
              <a:t>Test: Correct starting Y location upon paging</a:t>
            </a:r>
          </a:p>
        </p:txBody>
      </p:sp>
      <p:graphicFrame>
        <p:nvGraphicFramePr>
          <p:cNvPr id="42" name="Table 41"/>
          <p:cNvGraphicFramePr>
            <a:graphicFrameLocks noGrp="1"/>
          </p:cNvGraphicFramePr>
          <p:nvPr>
            <p:extLst>
              <p:ext uri="{D42A27DB-BD31-4B8C-83A1-F6EECF244321}">
                <p14:modId xmlns:p14="http://schemas.microsoft.com/office/powerpoint/2010/main" val="1579011935"/>
              </p:ext>
            </p:extLst>
          </p:nvPr>
        </p:nvGraphicFramePr>
        <p:xfrm>
          <a:off x="2743200" y="3657600"/>
          <a:ext cx="9143997" cy="914400"/>
        </p:xfrm>
        <a:graphic>
          <a:graphicData uri="http://schemas.openxmlformats.org/drawingml/2006/table">
            <a:tbl>
              <a:tblPr/>
              <a:tblGrid>
                <a:gridCol w="685800"/>
                <a:gridCol w="1600200"/>
                <a:gridCol w="6400800"/>
              </a:tblGrid>
              <a:tr h="0">
                <a:tc>
                  <a:txBody>
                    <a:bodyPr/>
                    <a:lstStyle/>
                    <a:p>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Markiplier</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Lorem ipsum dolor sit amet, consectetur adipiscing elit. Proin condimentum dignissim velit vel luctu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1</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Jack</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 Donec feugiat ipsum quis tempus blandit. Donec mattis mauris vel est dictum interdum. Pellentesqu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2</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Brian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e imperdiet nibh vitae porta ornare. Fusce non nisl lacus. Curabitur ut mattis dui. Ut pulvinar urna velit, vitae aliquam neque pulvinar eu. Fusce eget tellus eu lorem finibus mattis. Nunc blandit con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3</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Paul</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velit, vitae aliquam neque pulvinar eu. Fusce eget tellus eu lorem finibus mattis. Nunc blandit consequat arcu. Ut sed pharetra tortor, nec finibus ipsum. Pellentesque a est vitae ligula imperdiet rhoncus. Ut quis hendrerit tellus. Phasellus non malesuada mi. Suspendisse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graphicFrame>
        <p:nvGraphicFramePr>
          <p:cNvPr id="43" name="Table 42"/>
          <p:cNvGraphicFramePr>
            <a:graphicFrameLocks noGrp="1"/>
          </p:cNvGraphicFramePr>
          <p:nvPr>
            <p:extLst>
              <p:ext uri="{D42A27DB-BD31-4B8C-83A1-F6EECF244321}">
                <p14:modId xmlns:p14="http://schemas.microsoft.com/office/powerpoint/2010/main" val="1579011935"/>
              </p:ext>
            </p:extLst>
          </p:nvPr>
        </p:nvGraphicFramePr>
        <p:xfrm>
          <a:off x="2743200" y="457200"/>
          <a:ext cx="9143997" cy="914400"/>
        </p:xfrm>
        <a:graphic>
          <a:graphicData uri="http://schemas.openxmlformats.org/drawingml/2006/table">
            <a:tbl>
              <a:tblPr/>
              <a:tblGrid>
                <a:gridCol w="685800"/>
                <a:gridCol w="1600200"/>
                <a:gridCol w="6400800"/>
              </a:tblGrid>
              <a:tr h="0">
                <a:tc>
                  <a:txBody>
                    <a:bodyPr/>
                    <a:lstStyle/>
                    <a:p>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ullamcorper tristique odio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4</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Ev</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sequat arcu. Ut sed pharetra tortor, nec finibus ipsum. Pellentesque a est vitae ligula imperdiet rhoncus.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5</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Ann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6</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Michelle</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7</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Jenny</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graphicFrame>
        <p:nvGraphicFramePr>
          <p:cNvPr id="44" name="Table 43"/>
          <p:cNvGraphicFramePr>
            <a:graphicFrameLocks noGrp="1"/>
          </p:cNvGraphicFramePr>
          <p:nvPr>
            <p:extLst>
              <p:ext uri="{D42A27DB-BD31-4B8C-83A1-F6EECF244321}">
                <p14:modId xmlns:p14="http://schemas.microsoft.com/office/powerpoint/2010/main" val="1579011935"/>
              </p:ext>
            </p:extLst>
          </p:nvPr>
        </p:nvGraphicFramePr>
        <p:xfrm>
          <a:off x="2743200" y="457200"/>
          <a:ext cx="9143997" cy="914400"/>
        </p:xfrm>
        <a:graphic>
          <a:graphicData uri="http://schemas.openxmlformats.org/drawingml/2006/table">
            <a:tbl>
              <a:tblPr/>
              <a:tblGrid>
                <a:gridCol w="685800"/>
                <a:gridCol w="1600200"/>
                <a:gridCol w="6400800"/>
              </a:tblGrid>
              <a:tr h="0">
                <a:tc>
                  <a:txBody>
                    <a:bodyPr/>
                    <a:lstStyle/>
                    <a:p>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Donec posuere erat quis ipsum facilisis, quis porttitor dui cursus. Etiam convallis arcu sapien, vitae placerat diam molestie sit amet. Vivamus sapien augue,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8</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Lara</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9</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Kathryn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Proin sed tortor lorem. Curabitur eu nisi semper, placerat tellus sed, varius nulla. Etiam luctus ac purus nec aliquet. Phasellus nisl metus, dictum ultricies justo a, laoreet consectetur risus. Vestib</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Object 1"/>
          <p:cNvSpPr/>
          <p:nvPr/>
        </p:nvSpPr>
        <p:spPr>
          <a:xfrm>
            <a:off x="457200" y="118872"/>
            <a:ext cx="10972796" cy="274320"/>
          </a:xfrm>
          <a:prstGeom prst="rect">
            <a:avLst/>
          </a:prstGeom>
          <a:noFill/>
        </p:spPr>
        <p:txBody>
          <a:bodyPr wrap="square" rtlCol="0" anchor="ctr"/>
          <a:lstStyle/>
          <a:p>
            <a:pPr/>
            <a:r>
              <a:rPr lang="en-US" b="1" sz="1400" dirty="0" smtClean="0">
                <a:solidFill>
                  <a:srgbClr val="0088CC"/>
                </a:solidFill>
              </a:rPr>
              <a:t>Table Examples: </a:t>
            </a:r>
            <a:r>
              <a:rPr lang="en-US" sz="1300" dirty="0" smtClean="0">
                <a:solidFill>
                  <a:srgbClr val="9F9F9F"/>
                </a:solidFill>
              </a:rPr>
              <a:t>Test: `{ newPageStartY: 1.5 }`</a:t>
            </a:r>
          </a:p>
        </p:txBody>
      </p:sp>
      <p:graphicFrame>
        <p:nvGraphicFramePr>
          <p:cNvPr id="45" name="Table 44"/>
          <p:cNvGraphicFramePr>
            <a:graphicFrameLocks noGrp="1"/>
          </p:cNvGraphicFramePr>
          <p:nvPr>
            <p:extLst>
              <p:ext uri="{D42A27DB-BD31-4B8C-83A1-F6EECF244321}">
                <p14:modId xmlns:p14="http://schemas.microsoft.com/office/powerpoint/2010/main" val="1579011935"/>
              </p:ext>
            </p:extLst>
          </p:nvPr>
        </p:nvGraphicFramePr>
        <p:xfrm>
          <a:off x="2743200" y="3657600"/>
          <a:ext cx="9143997" cy="914400"/>
        </p:xfrm>
        <a:graphic>
          <a:graphicData uri="http://schemas.openxmlformats.org/drawingml/2006/table">
            <a:tbl>
              <a:tblPr/>
              <a:tblGrid>
                <a:gridCol w="685800"/>
                <a:gridCol w="1600200"/>
                <a:gridCol w="6400800"/>
              </a:tblGrid>
              <a:tr h="0">
                <a:tc>
                  <a:txBody>
                    <a:bodyPr/>
                    <a:lstStyle/>
                    <a:p>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Markiplier</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Lorem ipsum dolor sit amet, consectetur adipiscing elit. Proin condimentum dignissim velit vel luctu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1</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Jack</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 Donec feugiat ipsum quis tempus blandit. Donec mattis mauris vel est dictum interdum. Pellentesqu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2</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Brian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e imperdiet nibh vitae porta ornare. Fusce non nisl lacus. Curabitur ut mattis dui. Ut pulvinar urna velit, vitae aliquam neque pulvinar eu. Fusce eget tellus eu lorem finibus mattis. Nunc blandit con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3</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Paul</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velit, vitae aliquam neque pulvinar eu. Fusce eget tellus eu lorem finibus mattis. Nunc blandit consequat arcu. Ut sed pharetra tortor, nec finibus ipsum. Pellentesque a est vitae ligula imperdiet rhoncus. Ut quis hendrerit tellus. Phasellus non malesuada mi. Suspendisse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graphicFrame>
        <p:nvGraphicFramePr>
          <p:cNvPr id="46" name="Table 45"/>
          <p:cNvGraphicFramePr>
            <a:graphicFrameLocks noGrp="1"/>
          </p:cNvGraphicFramePr>
          <p:nvPr>
            <p:extLst>
              <p:ext uri="{D42A27DB-BD31-4B8C-83A1-F6EECF244321}">
                <p14:modId xmlns:p14="http://schemas.microsoft.com/office/powerpoint/2010/main" val="1579011935"/>
              </p:ext>
            </p:extLst>
          </p:nvPr>
        </p:nvGraphicFramePr>
        <p:xfrm>
          <a:off x="2743200" y="1371600"/>
          <a:ext cx="9143997" cy="914400"/>
        </p:xfrm>
        <a:graphic>
          <a:graphicData uri="http://schemas.openxmlformats.org/drawingml/2006/table">
            <a:tbl>
              <a:tblPr/>
              <a:tblGrid>
                <a:gridCol w="685800"/>
                <a:gridCol w="1600200"/>
                <a:gridCol w="6400800"/>
              </a:tblGrid>
              <a:tr h="0">
                <a:tc>
                  <a:txBody>
                    <a:bodyPr/>
                    <a:lstStyle/>
                    <a:p>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ullamcorper tristique odio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4</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Ev</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sequat arcu. Ut sed pharetra tortor, nec finibus ipsum. Pellentesque a est vitae ligula imperdiet rhoncus.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5</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Ann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6</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Michelle</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7</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Jenny</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graphicFrame>
        <p:nvGraphicFramePr>
          <p:cNvPr id="47" name="Table 46"/>
          <p:cNvGraphicFramePr>
            <a:graphicFrameLocks noGrp="1"/>
          </p:cNvGraphicFramePr>
          <p:nvPr>
            <p:extLst>
              <p:ext uri="{D42A27DB-BD31-4B8C-83A1-F6EECF244321}">
                <p14:modId xmlns:p14="http://schemas.microsoft.com/office/powerpoint/2010/main" val="1579011935"/>
              </p:ext>
            </p:extLst>
          </p:nvPr>
        </p:nvGraphicFramePr>
        <p:xfrm>
          <a:off x="2743200" y="1371600"/>
          <a:ext cx="9143997" cy="914400"/>
        </p:xfrm>
        <a:graphic>
          <a:graphicData uri="http://schemas.openxmlformats.org/drawingml/2006/table">
            <a:tbl>
              <a:tblPr/>
              <a:tblGrid>
                <a:gridCol w="685800"/>
                <a:gridCol w="1600200"/>
                <a:gridCol w="6400800"/>
              </a:tblGrid>
              <a:tr h="0">
                <a:tc>
                  <a:txBody>
                    <a:bodyPr/>
                    <a:lstStyle/>
                    <a:p>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Donec posuere erat quis ipsum facilisis, quis porttitor dui cursus. Etiam convallis arcu sapien, vitae placerat diam molestie sit amet. Vivamus sapien augue,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8</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Lara</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9</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Kathryn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Proin sed tortor lorem. Curabitur eu nisi semper, placerat tellus sed, varius nulla. Etiam luctus ac purus nec aliquet. Phasellus nisl metus, dictum ultricies justo a, laoreet consectetur risus. Vestib</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2" name="Object 1"/>
          <p:cNvSpPr/>
          <p:nvPr/>
        </p:nvSpPr>
        <p:spPr>
          <a:xfrm>
            <a:off x="457200" y="118872"/>
            <a:ext cx="10972796" cy="274320"/>
          </a:xfrm>
          <a:prstGeom prst="rect">
            <a:avLst/>
          </a:prstGeom>
          <a:noFill/>
        </p:spPr>
        <p:txBody>
          <a:bodyPr wrap="square" rtlCol="0" anchor="ctr"/>
          <a:lstStyle/>
          <a:p>
            <a:pPr/>
            <a:r>
              <a:rPr lang="en-US" b="1" sz="1400" dirty="0" smtClean="0">
                <a:solidFill>
                  <a:srgbClr val="0088CC"/>
                </a:solidFill>
              </a:rPr>
              <a:t>Table Examples: </a:t>
            </a:r>
            <a:r>
              <a:rPr lang="en-US" sz="1300" dirty="0" smtClean="0">
                <a:solidFill>
                  <a:srgbClr val="9F9F9F"/>
                </a:solidFill>
              </a:rPr>
              <a:t>Master Page with Auto-Paging</a:t>
            </a:r>
          </a:p>
        </p:txBody>
      </p:sp>
      <p:graphicFrame>
        <p:nvGraphicFramePr>
          <p:cNvPr id="48" name="Table 47"/>
          <p:cNvGraphicFramePr>
            <a:graphicFrameLocks noGrp="1"/>
          </p:cNvGraphicFramePr>
          <p:nvPr>
            <p:extLst>
              <p:ext uri="{D42A27DB-BD31-4B8C-83A1-F6EECF244321}">
                <p14:modId xmlns:p14="http://schemas.microsoft.com/office/powerpoint/2010/main" val="1579011935"/>
              </p:ext>
            </p:extLst>
          </p:nvPr>
        </p:nvGraphicFramePr>
        <p:xfrm>
          <a:off x="914400" y="548640"/>
          <a:ext cx="9143997" cy="914400"/>
        </p:xfrm>
        <a:graphic>
          <a:graphicData uri="http://schemas.openxmlformats.org/drawingml/2006/table">
            <a:tbl>
              <a:tblPr/>
              <a:tblGrid>
                <a:gridCol w="685800"/>
                <a:gridCol w="1600200"/>
                <a:gridCol w="6400800"/>
              </a:tblGrid>
              <a:tr h="0">
                <a:tc>
                  <a:txBody>
                    <a:bodyPr/>
                    <a:lstStyle/>
                    <a:p>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Markiplier</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Lorem ipsum dolor sit amet, consectetur adipiscing elit. Proin condimentum dignissim velit vel luctu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1</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Jack</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 Donec feugiat ipsum quis tempus blandit. Donec mattis mauris vel est dictum interdum. Pellentesqu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2</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Brian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e imperdiet nibh vitae porta ornare. Fusce non nisl lacus. Curabitur ut mattis dui. Ut pulvinar urna velit, vitae aliquam neque pulvinar eu. Fusce eget tellus eu lorem finibus mattis. Nunc blandit con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3</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Paul</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velit, vitae aliquam neque pulvinar eu. Fusce eget tellus eu lorem finibus mattis. Nunc blandit consequat arcu. Ut sed pharetra tortor, nec finibus ipsum. Pellentesque a est vitae ligula imperdiet rhoncus. Ut quis hendrerit tellus. Phasellus non malesuada mi. Suspendisse ullamcorper tristique odio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4</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Ev</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sequat arcu. Ut sed pharetra tortor, nec finibus ipsum. Pellentesque a est vitae ligula imperdiet rhoncus.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5</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Ann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6</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Michelle</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fermentum elementum. Phasellus mattis mollis mauris, non mattis ligula dapibus quis. Quisque pretium metus massa. Curabitur condimentum consequat felis, id rutrum velit cursus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
        <p:nvSpPr>
          <p:cNvPr id="25" name="Slide Number Placeholder 24"/>
          <p:cNvSpPr>
            <a:spLocks noGrp="1"/>
          </p:cNvSpPr>
          <p:nvPr>
            <p:ph type="sldNum" sz="quarter" idx="4294967295"/>
          </p:nvPr>
        </p:nvSpPr>
        <p:spPr>
          <a:xfrm>
            <a:off x="548640" y="6492240"/>
            <a:ext cx="800000" cy="300000"/>
          </a:xfrm>
          <a:prstGeom prst="rect">
            <a:avLst/>
          </a:prstGeom>
          <a:extLst>
            <a:ext uri="{C572A759-6A51-4108-AA02-DFA0A04FC94B}">
              <ma14:wrappingTextBoxFlag xmlns:ma14="http://schemas.microsoft.com/office/mac/drawingml/2011/main" val="0"/>
            </a:ext>
          </a:extLst>
        </p:spPr>
        <p:txBody>
          <a:bodyPr/>
          <a:lstStyle>
            <a:lvl1pPr>
              <a:defRPr sz="1000">
                <a:solidFill>
                  <a:srgbClr val="FFFFFF"/>
                </a:solidFill>
                <a:latin typeface="Arial"/>
                <a:cs typeface="Arial"/>
              </a:defRPr>
            </a:lvl1pPr>
          </a:lstStyle>
          <a:p>
            <a:fld id="{F7021451-1387-4CA6-816F-3879F97B5CBC}" type="slidenum">
              <a:rPr lang="en-US" smtClean="0"/>
              <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graphicFrame>
        <p:nvGraphicFramePr>
          <p:cNvPr id="49" name="Table 48"/>
          <p:cNvGraphicFramePr>
            <a:graphicFrameLocks noGrp="1"/>
          </p:cNvGraphicFramePr>
          <p:nvPr>
            <p:extLst>
              <p:ext uri="{D42A27DB-BD31-4B8C-83A1-F6EECF244321}">
                <p14:modId xmlns:p14="http://schemas.microsoft.com/office/powerpoint/2010/main" val="1579011935"/>
              </p:ext>
            </p:extLst>
          </p:nvPr>
        </p:nvGraphicFramePr>
        <p:xfrm>
          <a:off x="914400" y="457200"/>
          <a:ext cx="9143997" cy="914400"/>
        </p:xfrm>
        <a:graphic>
          <a:graphicData uri="http://schemas.openxmlformats.org/drawingml/2006/table">
            <a:tbl>
              <a:tblPr/>
              <a:tblGrid>
                <a:gridCol w="685800"/>
                <a:gridCol w="1600200"/>
                <a:gridCol w="6400800"/>
              </a:tblGrid>
              <a:tr h="0">
                <a:tc>
                  <a:txBody>
                    <a:bodyPr/>
                    <a:lstStyle/>
                    <a:p>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7</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Jenny</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8</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Lara</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9</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Kathryn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
        <p:nvSpPr>
          <p:cNvPr id="25" name="Slide Number Placeholder 24"/>
          <p:cNvSpPr>
            <a:spLocks noGrp="1"/>
          </p:cNvSpPr>
          <p:nvPr>
            <p:ph type="sldNum" sz="quarter" idx="4294967295"/>
          </p:nvPr>
        </p:nvSpPr>
        <p:spPr>
          <a:xfrm>
            <a:off x="548640" y="6492240"/>
            <a:ext cx="800000" cy="300000"/>
          </a:xfrm>
          <a:prstGeom prst="rect">
            <a:avLst/>
          </a:prstGeom>
          <a:extLst>
            <a:ext uri="{C572A759-6A51-4108-AA02-DFA0A04FC94B}">
              <ma14:wrappingTextBoxFlag xmlns:ma14="http://schemas.microsoft.com/office/mac/drawingml/2011/main" val="0"/>
            </a:ext>
          </a:extLst>
        </p:spPr>
        <p:txBody>
          <a:bodyPr/>
          <a:lstStyle>
            <a:lvl1pPr>
              <a:defRPr sz="1000">
                <a:solidFill>
                  <a:srgbClr val="FFFFFF"/>
                </a:solidFill>
                <a:latin typeface="Arial"/>
                <a:cs typeface="Arial"/>
              </a:defRPr>
            </a:lvl1pPr>
          </a:lstStyle>
          <a:p>
            <a:fld id="{F7021451-1387-4CA6-816F-3879F97B5CBC}" type="slidenum">
              <a:rPr lang="en-US" smtClean="0"/>
              <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graphicFrame>
        <p:nvGraphicFramePr>
          <p:cNvPr id="50" name="Table 49"/>
          <p:cNvGraphicFramePr>
            <a:graphicFrameLocks noGrp="1"/>
          </p:cNvGraphicFramePr>
          <p:nvPr>
            <p:extLst>
              <p:ext uri="{D42A27DB-BD31-4B8C-83A1-F6EECF244321}">
                <p14:modId xmlns:p14="http://schemas.microsoft.com/office/powerpoint/2010/main" val="1579011935"/>
              </p:ext>
            </p:extLst>
          </p:nvPr>
        </p:nvGraphicFramePr>
        <p:xfrm>
          <a:off x="914400" y="457200"/>
          <a:ext cx="9143997" cy="914400"/>
        </p:xfrm>
        <a:graphic>
          <a:graphicData uri="http://schemas.openxmlformats.org/drawingml/2006/table">
            <a:tbl>
              <a:tblPr/>
              <a:tblGrid>
                <a:gridCol w="685800"/>
                <a:gridCol w="1600200"/>
                <a:gridCol w="6400800"/>
              </a:tblGrid>
              <a:tr h="0">
                <a:tc>
                  <a:txBody>
                    <a:bodyPr/>
                    <a:lstStyle/>
                    <a:p>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Proin sed tortor lorem. Curabitur eu nisi semper, placerat tellus sed, varius nulla. Etiam luctus ac purus nec aliquet. Phasellus nisl metus, dictum ultricies justo a, laoreet consectetur risus. Vestib</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
        <p:nvSpPr>
          <p:cNvPr id="25" name="Slide Number Placeholder 24"/>
          <p:cNvSpPr>
            <a:spLocks noGrp="1"/>
          </p:cNvSpPr>
          <p:nvPr>
            <p:ph type="sldNum" sz="quarter" idx="4294967295"/>
          </p:nvPr>
        </p:nvSpPr>
        <p:spPr>
          <a:xfrm>
            <a:off x="548640" y="6492240"/>
            <a:ext cx="800000" cy="300000"/>
          </a:xfrm>
          <a:prstGeom prst="rect">
            <a:avLst/>
          </a:prstGeom>
          <a:extLst>
            <a:ext uri="{C572A759-6A51-4108-AA02-DFA0A04FC94B}">
              <ma14:wrappingTextBoxFlag xmlns:ma14="http://schemas.microsoft.com/office/mac/drawingml/2011/main" val="0"/>
            </a:ext>
          </a:extLst>
        </p:spPr>
        <p:txBody>
          <a:bodyPr/>
          <a:lstStyle>
            <a:lvl1pPr>
              <a:defRPr sz="1000">
                <a:solidFill>
                  <a:srgbClr val="FFFFFF"/>
                </a:solidFill>
                <a:latin typeface="Arial"/>
                <a:cs typeface="Arial"/>
              </a:defRPr>
            </a:lvl1pPr>
          </a:lstStyle>
          <a:p>
            <a:fld id="{F7021451-1387-4CA6-816F-3879F97B5CBC}" type="slidenum">
              <a:rPr lang="en-US" smtClean="0"/>
              <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Chart Examples: Bar Chart</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3" name="Chart 2"/>
          <p:cNvGraphicFramePr/>
          <p:nvPr/>
        </p:nvGraphicFramePr>
        <p:xfrm>
          <a:off x="457200" y="548640"/>
          <a:ext cx="5486400" cy="2743200"/>
        </p:xfrm>
        <a:graphic xmlns:a="http://schemas.openxmlformats.org/drawingml/2006/main">
          <a:graphicData uri="http://schemas.openxmlformats.org/drawingml/2006/chart">
            <c:chart xmlns:c="http://schemas.openxmlformats.org/drawingml/2006/chart" r:id="rId1"/>
          </a:graphicData>
        </a:graphic>
      </p:graphicFrame>
      <p:graphicFrame>
        <p:nvGraphicFramePr>
          <p:cNvPr id="4" name="Chart 3"/>
          <p:cNvGraphicFramePr/>
          <p:nvPr/>
        </p:nvGraphicFramePr>
        <p:xfrm>
          <a:off x="6400800" y="548640"/>
          <a:ext cx="5486400" cy="2743200"/>
        </p:xfrm>
        <a:graphic xmlns:a="http://schemas.openxmlformats.org/drawingml/2006/main">
          <a:graphicData uri="http://schemas.openxmlformats.org/drawingml/2006/chart">
            <c:chart xmlns:c="http://schemas.openxmlformats.org/drawingml/2006/chart" r:id="rId2"/>
          </a:graphicData>
        </a:graphic>
      </p:graphicFrame>
      <p:sp>
        <p:nvSpPr>
          <p:cNvPr id="5" name="Object 4"/>
          <p:cNvSpPr/>
          <p:nvPr/>
        </p:nvSpPr>
        <p:spPr>
          <a:xfrm>
            <a:off x="457200" y="3474720"/>
            <a:ext cx="5486400" cy="3200400"/>
          </a:xfrm>
          <a:prstGeom prst="rect">
            <a:avLst/>
          </a:prstGeom>
          <a:solidFill>
            <a:srgbClr val="F1F1F1"/>
          </a:solidFill>
        </p:spPr>
        <p:txBody>
          <a:bodyPr wrap="square" rtlCol="0" anchor="ctr"/>
          <a:lstStyle/>
          <a:p>
            <a:pPr/>
            <a:r>
              <a:rPr lang="en-US" dirty="0" smtClean="0">
                <a:solidFill>
                  <a:srgbClr val="F1F1F1"/>
                </a:solidFill>
              </a:rPr>
              <a:t>.</a:t>
            </a:r>
          </a:p>
        </p:txBody>
      </p:sp>
      <p:graphicFrame>
        <p:nvGraphicFramePr>
          <p:cNvPr id="6" name="Chart 5"/>
          <p:cNvGraphicFramePr/>
          <p:nvPr/>
        </p:nvGraphicFramePr>
        <p:xfrm>
          <a:off x="457200" y="3474720"/>
          <a:ext cx="5486400" cy="3200400"/>
        </p:xfrm>
        <a:graphic xmlns:a="http://schemas.openxmlformats.org/drawingml/2006/main">
          <a:graphicData uri="http://schemas.openxmlformats.org/drawingml/2006/chart">
            <c:chart xmlns:c="http://schemas.openxmlformats.org/drawingml/2006/chart" r:id="rId3"/>
          </a:graphicData>
        </a:graphic>
      </p:graphicFrame>
      <p:sp>
        <p:nvSpPr>
          <p:cNvPr id="7" name="Object 6"/>
          <p:cNvSpPr/>
          <p:nvPr/>
        </p:nvSpPr>
        <p:spPr>
          <a:xfrm>
            <a:off x="6400800" y="3474720"/>
            <a:ext cx="5486400" cy="3200400"/>
          </a:xfrm>
          <a:prstGeom prst="rect">
            <a:avLst/>
          </a:prstGeom>
          <a:solidFill>
            <a:srgbClr val="F1F1F1"/>
          </a:solidFill>
        </p:spPr>
        <p:txBody>
          <a:bodyPr wrap="square" rtlCol="0" anchor="ctr"/>
          <a:lstStyle/>
          <a:p>
            <a:pPr/>
            <a:r>
              <a:rPr lang="en-US" dirty="0" smtClean="0">
                <a:solidFill>
                  <a:srgbClr val="F1F1F1"/>
                </a:solidFill>
              </a:rPr>
              <a:t>.</a:t>
            </a:r>
          </a:p>
        </p:txBody>
      </p:sp>
      <p:graphicFrame>
        <p:nvGraphicFramePr>
          <p:cNvPr id="8" name="Chart 7"/>
          <p:cNvGraphicFramePr/>
          <p:nvPr/>
        </p:nvGraphicFramePr>
        <p:xfrm>
          <a:off x="6400800" y="3474720"/>
          <a:ext cx="5486400" cy="3200400"/>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sp>
        <p:nvSpPr>
          <p:cNvPr id="2" name="Object 1"/>
          <p:cNvSpPr/>
          <p:nvPr/>
        </p:nvSpPr>
        <p:spPr>
          <a:xfrm>
            <a:off x="457200" y="118872"/>
            <a:ext cx="10972796" cy="274320"/>
          </a:xfrm>
          <a:prstGeom prst="rect">
            <a:avLst/>
          </a:prstGeom>
          <a:noFill/>
        </p:spPr>
        <p:txBody>
          <a:bodyPr wrap="square" rtlCol="0" anchor="ctr"/>
          <a:lstStyle/>
          <a:p>
            <a:pPr/>
            <a:r>
              <a:rPr lang="en-US" b="1" sz="1400" dirty="0" smtClean="0">
                <a:solidFill>
                  <a:srgbClr val="0088CC"/>
                </a:solidFill>
              </a:rPr>
              <a:t>Table Examples: </a:t>
            </a:r>
            <a:r>
              <a:rPr lang="en-US" sz="1300" dirty="0" smtClean="0">
                <a:solidFill>
                  <a:srgbClr val="9F9F9F"/>
                </a:solidFill>
              </a:rPr>
              <a:t>Auto-Paging Disabled</a:t>
            </a:r>
          </a:p>
        </p:txBody>
      </p:sp>
      <p:graphicFrame>
        <p:nvGraphicFramePr>
          <p:cNvPr id="51" name="Table 50"/>
          <p:cNvGraphicFramePr>
            <a:graphicFrameLocks noGrp="1"/>
          </p:cNvGraphicFramePr>
          <p:nvPr>
            <p:extLst>
              <p:ext uri="{D42A27DB-BD31-4B8C-83A1-F6EECF244321}">
                <p14:modId xmlns:p14="http://schemas.microsoft.com/office/powerpoint/2010/main" val="1579011935"/>
              </p:ext>
            </p:extLst>
          </p:nvPr>
        </p:nvGraphicFramePr>
        <p:xfrm>
          <a:off x="914400" y="548640"/>
          <a:ext cx="9143997" cy="914400"/>
        </p:xfrm>
        <a:graphic>
          <a:graphicData uri="http://schemas.openxmlformats.org/drawingml/2006/table">
            <a:tbl>
              <a:tblPr/>
              <a:tblGrid>
                <a:gridCol w="685800"/>
                <a:gridCol w="1600200"/>
                <a:gridCol w="6400800"/>
              </a:tblGrid>
              <a:tr h="0">
                <a:tc>
                  <a:txBody>
                    <a:bodyPr/>
                    <a:lstStyle/>
                    <a:p>
                      <a:pPr/>
                      <a:r>
                        <a:rPr lang="en-US" sz="1200" dirty="0" smtClean="0">
                          <a:solidFill>
                            <a:srgbClr val="000000"/>
                          </a:solidFill>
                        </a:rPr>
                        <a:t>0</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Markiplier</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Lorem ipsum dolor sit amet, consectetur adipiscing elit. Proin condimentum dignissim velit vel luctu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1</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Jack</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 Donec feugiat ipsum quis tempus blandit. Donec mattis mauris vel est dictum interdum. Pellentesqu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2</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Brian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e imperdiet nibh vitae porta ornare. Fusce non nisl lacus. Curabitur ut mattis dui. Ut pulvinar urna velit, vitae aliquam neque pulvinar eu. Fusce eget tellus eu lorem finibus mattis. Nunc blandit con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3</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Paul</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 velit, vitae aliquam neque pulvinar eu. Fusce eget tellus eu lorem finibus mattis. Nunc blandit consequat arcu. Ut sed pharetra tortor, nec finibus ipsum. Pellentesque a est vitae ligula imperdiet rhoncus. Ut quis hendrerit tellus. Phasellus non malesuada mi. Suspendisse ullamcorper tristique odio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4</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Ev</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sequat arcu. Ut sed pharetra tortor, nec finibus ipsum. Pellentesque a est vitae ligula imperdiet rhoncus.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5</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Ann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6</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Michelle</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7</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Jenny</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8</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Lara</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9</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Kathryn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Proin sed tortor lorem. Curabitur eu nisi semper, placerat tellus sed, varius nulla. Etiam luctus ac purus nec aliquet. Phasellus nisl metus, dictum ultricies justo a, laoreet consectetur risus. Vestib</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sp>
        <p:nvSpPr>
          <p:cNvPr id="2" name="Object 1"/>
          <p:cNvSpPr/>
          <p:nvPr/>
        </p:nvSpPr>
        <p:spPr>
          <a:xfrm>
            <a:off x="457200" y="118872"/>
            <a:ext cx="2743200" cy="274320"/>
          </a:xfrm>
          <a:prstGeom prst="rect">
            <a:avLst/>
          </a:prstGeom>
          <a:noFill/>
        </p:spPr>
        <p:txBody>
          <a:bodyPr wrap="square" rtlCol="0" anchor="ctr"/>
          <a:lstStyle/>
          <a:p>
            <a:pPr/>
            <a:r>
              <a:rPr lang="en-US" b="1" sz="1400" dirty="0" smtClean="0">
                <a:solidFill>
                  <a:srgbClr val="0088CC"/>
                </a:solidFill>
              </a:rPr>
              <a:t>Table Examples: </a:t>
            </a:r>
            <a:r>
              <a:rPr lang="en-US" sz="1300" dirty="0" smtClean="0">
                <a:solidFill>
                  <a:srgbClr val="9F9F9F"/>
                </a:solidFill>
              </a:rPr>
              <a:t>lineWeight:0</a:t>
            </a:r>
          </a:p>
        </p:txBody>
      </p:sp>
      <p:graphicFrame>
        <p:nvGraphicFramePr>
          <p:cNvPr id="52" name="Table 51"/>
          <p:cNvGraphicFramePr>
            <a:graphicFrameLocks noGrp="1"/>
          </p:cNvGraphicFramePr>
          <p:nvPr>
            <p:extLst>
              <p:ext uri="{D42A27DB-BD31-4B8C-83A1-F6EECF244321}">
                <p14:modId xmlns:p14="http://schemas.microsoft.com/office/powerpoint/2010/main" val="1579011935"/>
              </p:ext>
            </p:extLst>
          </p:nvPr>
        </p:nvGraphicFramePr>
        <p:xfrm>
          <a:off x="457200" y="548640"/>
          <a:ext cx="3657600" cy="914400"/>
        </p:xfrm>
        <a:graphic>
          <a:graphicData uri="http://schemas.openxmlformats.org/drawingml/2006/table">
            <a:tbl>
              <a:tblPr/>
              <a:tblGrid>
                <a:gridCol w="3657600"/>
              </a:tblGrid>
              <a:tr h="0">
                <a:tc>
                  <a:txBody>
                    <a:bodyPr/>
                    <a:lstStyle/>
                    <a:p>
                      <a:pPr/>
                      <a:r>
                        <a:rPr lang="en-US" sz="1200" dirty="0" smtClean="0">
                          <a:solidFill>
                            <a:srgbClr val="000000"/>
                          </a:solidFill>
                        </a:rPr>
                        <a:t>Lorem ipsum dolor sit amet, consectetur adipiscing elit. Proin condimentum dignissim velit vel luctu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s. Donec feugiat ipsum quis tempus blandit. Donec mattis mauris vel est dictum interdum. Pellentesqu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e imperdiet nibh vitae porta ornare. Fusce non nisl lacus. Curabitur ut mattis dui. Ut pulvinar urna velit, vitae aliquam neque pulvinar eu. Fusce eget tellus eu lorem finibus mattis. Nunc blandit con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velit, vitae aliquam neque pulvinar eu. Fusce eget tellus eu lorem finibus mattis. Nunc blandit consequat arcu. Ut sed pharetra tortor, nec finibus ipsum. Pellentesque a est vitae ligula imperdiet rhoncus. Ut quis hendrerit tellus. Phasellus non malesuada mi. Suspendisse ullamcorper tristique odio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sequat arcu. Ut sed pharetra tortor, nec finibus ipsum. Pellentesque a est vitae ligula imperdiet rhoncus.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
        <p:nvSpPr>
          <p:cNvPr id="4" name="Object 3"/>
          <p:cNvSpPr/>
          <p:nvPr/>
        </p:nvSpPr>
        <p:spPr>
          <a:xfrm>
            <a:off x="4572000" y="118872"/>
            <a:ext cx="2743200" cy="274320"/>
          </a:xfrm>
          <a:prstGeom prst="rect">
            <a:avLst/>
          </a:prstGeom>
          <a:noFill/>
        </p:spPr>
        <p:txBody>
          <a:bodyPr wrap="square" rtlCol="0" anchor="ctr"/>
          <a:lstStyle/>
          <a:p>
            <a:pPr/>
            <a:r>
              <a:rPr lang="en-US" b="1" sz="1400" dirty="0" smtClean="0">
                <a:solidFill>
                  <a:srgbClr val="0088CC"/>
                </a:solidFill>
              </a:rPr>
              <a:t>Table Examples: </a:t>
            </a:r>
            <a:r>
              <a:rPr lang="en-US" sz="1300" dirty="0" smtClean="0">
                <a:solidFill>
                  <a:srgbClr val="9F9F9F"/>
                </a:solidFill>
              </a:rPr>
              <a:t>lineWeight:0.5</a:t>
            </a:r>
          </a:p>
        </p:txBody>
      </p:sp>
      <p:graphicFrame>
        <p:nvGraphicFramePr>
          <p:cNvPr id="103" name="Table 102"/>
          <p:cNvGraphicFramePr>
            <a:graphicFrameLocks noGrp="1"/>
          </p:cNvGraphicFramePr>
          <p:nvPr>
            <p:extLst>
              <p:ext uri="{D42A27DB-BD31-4B8C-83A1-F6EECF244321}">
                <p14:modId xmlns:p14="http://schemas.microsoft.com/office/powerpoint/2010/main" val="1579011935"/>
              </p:ext>
            </p:extLst>
          </p:nvPr>
        </p:nvGraphicFramePr>
        <p:xfrm>
          <a:off x="4343400" y="548640"/>
          <a:ext cx="3657600" cy="914400"/>
        </p:xfrm>
        <a:graphic>
          <a:graphicData uri="http://schemas.openxmlformats.org/drawingml/2006/table">
            <a:tbl>
              <a:tblPr/>
              <a:tblGrid>
                <a:gridCol w="3657600"/>
              </a:tblGrid>
              <a:tr h="0">
                <a:tc>
                  <a:txBody>
                    <a:bodyPr/>
                    <a:lstStyle/>
                    <a:p>
                      <a:pPr/>
                      <a:r>
                        <a:rPr lang="en-US" sz="1200" dirty="0" smtClean="0">
                          <a:solidFill>
                            <a:srgbClr val="000000"/>
                          </a:solidFill>
                        </a:rPr>
                        <a:t>Lorem ipsum dolor sit amet, consectetur adipiscing elit. Proin condimentum dignissim velit vel luctu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s. Donec feugiat ipsum quis tempus blandit. Donec mattis mauris vel est dictum interdum. Pellentesqu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e imperdiet nibh vitae porta ornare. Fusce non nisl lacus. Curabitur ut mattis dui. Ut pulvinar urna velit, vitae aliquam neque pulvinar eu. Fusce eget tellus eu lorem finibus mattis. Nunc blandit con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velit, vitae aliquam neque pulvinar eu. Fusce eget tellus eu lorem finibus mattis. Nunc blandit consequat arcu. Ut sed pharetra tortor, nec finibus ipsum. Pellentesque a est vitae ligula imperdiet rhoncus. Ut quis hendrerit tellus. Phasellus non malesuada mi. Suspendisse ullamcorper tristique odio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sequat arcu. Ut sed pharetra tortor, nec finibus ipsum. Pellentesque a est vitae ligula imperdiet rhoncus.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oncus. Ut quis hendrerit tellus. Phasellus non malesuada mi. Suspendisse ullamcorper tristique odio fermentum elementum. Phasellus mattis mollis mauris, non mattis ligula dapibus quis. Quisque pretium metus massa. Curabitur condimentum consequat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
        <p:nvSpPr>
          <p:cNvPr id="6" name="Object 5"/>
          <p:cNvSpPr/>
          <p:nvPr/>
        </p:nvSpPr>
        <p:spPr>
          <a:xfrm>
            <a:off x="8229600" y="118872"/>
            <a:ext cx="2743200" cy="274320"/>
          </a:xfrm>
          <a:prstGeom prst="rect">
            <a:avLst/>
          </a:prstGeom>
          <a:noFill/>
        </p:spPr>
        <p:txBody>
          <a:bodyPr wrap="square" rtlCol="0" anchor="ctr"/>
          <a:lstStyle/>
          <a:p>
            <a:pPr/>
            <a:r>
              <a:rPr lang="en-US" b="1" sz="1400" dirty="0" smtClean="0">
                <a:solidFill>
                  <a:srgbClr val="0088CC"/>
                </a:solidFill>
              </a:rPr>
              <a:t>Table Examples: </a:t>
            </a:r>
            <a:r>
              <a:rPr lang="en-US" sz="1300" dirty="0" smtClean="0">
                <a:solidFill>
                  <a:srgbClr val="9F9F9F"/>
                </a:solidFill>
              </a:rPr>
              <a:t>lineWeight:-0.5</a:t>
            </a:r>
          </a:p>
        </p:txBody>
      </p:sp>
      <p:graphicFrame>
        <p:nvGraphicFramePr>
          <p:cNvPr id="154" name="Table 153"/>
          <p:cNvGraphicFramePr>
            <a:graphicFrameLocks noGrp="1"/>
          </p:cNvGraphicFramePr>
          <p:nvPr>
            <p:extLst>
              <p:ext uri="{D42A27DB-BD31-4B8C-83A1-F6EECF244321}">
                <p14:modId xmlns:p14="http://schemas.microsoft.com/office/powerpoint/2010/main" val="1579011935"/>
              </p:ext>
            </p:extLst>
          </p:nvPr>
        </p:nvGraphicFramePr>
        <p:xfrm>
          <a:off x="8321040" y="548640"/>
          <a:ext cx="3657600" cy="914400"/>
        </p:xfrm>
        <a:graphic>
          <a:graphicData uri="http://schemas.openxmlformats.org/drawingml/2006/table">
            <a:tbl>
              <a:tblPr/>
              <a:tblGrid>
                <a:gridCol w="3657600"/>
              </a:tblGrid>
              <a:tr h="0">
                <a:tc>
                  <a:txBody>
                    <a:bodyPr/>
                    <a:lstStyle/>
                    <a:p>
                      <a:pPr/>
                      <a:r>
                        <a:rPr lang="en-US" sz="1200" dirty="0" smtClean="0">
                          <a:solidFill>
                            <a:srgbClr val="000000"/>
                          </a:solidFill>
                        </a:rPr>
                        <a:t>Lorem ipsum dolor sit amet, consectetur adipiscing elit. Proin condimentum dignissim velit vel luctu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s. Donec feugiat ipsum quis tempus blandit. Donec mattis mauris vel est dictum interdum. Pellentesqu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e imperdiet nibh vitae porta ornare. Fusce non nisl lacus. Curabitur ut mattis dui. Ut pulvinar urna velit, vitae aliquam neque pulvinar eu. Fusce eget tellus eu lorem finibus mattis. Nunc blandit con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velit, vitae aliquam neque pulvinar eu. Fusce eget tellus eu lorem finibus mattis. Nunc blandit consequat arcu. Ut sed pharetra tortor, nec finibus ipsum. Pellentesque a est vitae ligula imperdiet rhoncus. Ut quis hendrerit tellus. Phasellus non malesuada mi. Suspendisse ullamcorper tristique odio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sequat arcu. Ut sed pharetra tortor, nec finibus ipsum. Pellentesque a est vitae ligula imperdiet rhoncus. Ut quis hendrerit tellus. Phasellus non malesuada mi. Suspendisse ullamcorper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graphicFrame>
        <p:nvGraphicFramePr>
          <p:cNvPr id="53" name="Table 52"/>
          <p:cNvGraphicFramePr>
            <a:graphicFrameLocks noGrp="1"/>
          </p:cNvGraphicFramePr>
          <p:nvPr>
            <p:extLst>
              <p:ext uri="{D42A27DB-BD31-4B8C-83A1-F6EECF244321}">
                <p14:modId xmlns:p14="http://schemas.microsoft.com/office/powerpoint/2010/main" val="1579011935"/>
              </p:ext>
            </p:extLst>
          </p:nvPr>
        </p:nvGraphicFramePr>
        <p:xfrm>
          <a:off x="457200" y="457200"/>
          <a:ext cx="3657600" cy="914400"/>
        </p:xfrm>
        <a:graphic>
          <a:graphicData uri="http://schemas.openxmlformats.org/drawingml/2006/table">
            <a:tbl>
              <a:tblPr/>
              <a:tblGrid>
                <a:gridCol w="3657600"/>
              </a:tblGrid>
              <a:tr h="0">
                <a:tc>
                  <a:txBody>
                    <a:bodyPr/>
                    <a:lstStyle/>
                    <a:p>
                      <a:pPr/>
                      <a:r>
                        <a:rPr lang="en-US" sz="1200" dirty="0" smtClean="0">
                          <a:solidFill>
                            <a:srgbClr val="000000"/>
                          </a:solidFill>
                        </a:rPr>
                        <a:t>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metus massa. Curabitur condimentum consequat felis, id rutrum velit cursus vel. Proin nulla est, posuere in velit at, faucibus dignissim diam.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graphicFrame>
        <p:nvGraphicFramePr>
          <p:cNvPr id="105" name="Table 104"/>
          <p:cNvGraphicFramePr>
            <a:graphicFrameLocks noGrp="1"/>
          </p:cNvGraphicFramePr>
          <p:nvPr>
            <p:extLst>
              <p:ext uri="{D42A27DB-BD31-4B8C-83A1-F6EECF244321}">
                <p14:modId xmlns:p14="http://schemas.microsoft.com/office/powerpoint/2010/main" val="1579011935"/>
              </p:ext>
            </p:extLst>
          </p:nvPr>
        </p:nvGraphicFramePr>
        <p:xfrm>
          <a:off x="4343400" y="457200"/>
          <a:ext cx="3657600" cy="914400"/>
        </p:xfrm>
        <a:graphic>
          <a:graphicData uri="http://schemas.openxmlformats.org/drawingml/2006/table">
            <a:tbl>
              <a:tblPr/>
              <a:tblGrid>
                <a:gridCol w="3657600"/>
              </a:tblGrid>
              <a:tr h="0">
                <a:tc>
                  <a:txBody>
                    <a:bodyPr/>
                    <a:lstStyle/>
                    <a:p>
                      <a:pPr/>
                      <a:r>
                        <a:rPr lang="en-US" sz="1200" dirty="0" smtClean="0">
                          <a:solidFill>
                            <a:srgbClr val="000000"/>
                          </a:solidFill>
                        </a:rPr>
                        <a:t>felis, id rutrum velit cursus vel. Proin nulla est, posuere in velit at, faucibus dignissim diam. Quisque quis erat euismod, malesuada erat eu, congue nisi. Ut risus lectus, auctor at libero sit amet, accumsan ultricies est. Donec eget iaculis enim. Nunc</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graphicFrame>
        <p:nvGraphicFramePr>
          <p:cNvPr id="157" name="Table 156"/>
          <p:cNvGraphicFramePr>
            <a:graphicFrameLocks noGrp="1"/>
          </p:cNvGraphicFramePr>
          <p:nvPr>
            <p:extLst>
              <p:ext uri="{D42A27DB-BD31-4B8C-83A1-F6EECF244321}">
                <p14:modId xmlns:p14="http://schemas.microsoft.com/office/powerpoint/2010/main" val="1579011935"/>
              </p:ext>
            </p:extLst>
          </p:nvPr>
        </p:nvGraphicFramePr>
        <p:xfrm>
          <a:off x="8321040" y="457200"/>
          <a:ext cx="3657600" cy="914400"/>
        </p:xfrm>
        <a:graphic>
          <a:graphicData uri="http://schemas.openxmlformats.org/drawingml/2006/table">
            <a:tbl>
              <a:tblPr/>
              <a:tblGrid>
                <a:gridCol w="3657600"/>
              </a:tblGrid>
              <a:tr h="0">
                <a:tc>
                  <a:txBody>
                    <a:bodyPr/>
                    <a:lstStyle/>
                    <a:p>
                      <a:pPr/>
                      <a:r>
                        <a:rPr lang="en-US" sz="1200" dirty="0" smtClean="0">
                          <a:solidFill>
                            <a:srgbClr val="000000"/>
                          </a:solidFill>
                        </a:rPr>
                        <a:t>tristique odio fermentum elementum. Phasellus mattis mollis mauris, non mattis ligula dapibus quis. Quisque pretium metus massa. Curabitur condimentum consequat felis, id rutrum velit cursus vel. Proin nulla est, po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fermentum elementum. Phasellus mattis mollis mauris, non mattis ligula dapibus quis. Quisque pretium metus massa. Curabitur condimentum consequat felis, id rutrum velit cursus vel. Proin nulla est, posuere in velit at, faucibus dignissim diam. Quisque quis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graphicFrame>
        <p:nvGraphicFramePr>
          <p:cNvPr id="54" name="Table 53"/>
          <p:cNvGraphicFramePr>
            <a:graphicFrameLocks noGrp="1"/>
          </p:cNvGraphicFramePr>
          <p:nvPr>
            <p:extLst>
              <p:ext uri="{D42A27DB-BD31-4B8C-83A1-F6EECF244321}">
                <p14:modId xmlns:p14="http://schemas.microsoft.com/office/powerpoint/2010/main" val="1579011935"/>
              </p:ext>
            </p:extLst>
          </p:nvPr>
        </p:nvGraphicFramePr>
        <p:xfrm>
          <a:off x="457200" y="457200"/>
          <a:ext cx="3657600" cy="914400"/>
        </p:xfrm>
        <a:graphic>
          <a:graphicData uri="http://schemas.openxmlformats.org/drawingml/2006/table">
            <a:tbl>
              <a:tblPr/>
              <a:tblGrid>
                <a:gridCol w="3657600"/>
              </a:tblGrid>
              <a:tr h="0">
                <a:tc>
                  <a:txBody>
                    <a:bodyPr/>
                    <a:lstStyle/>
                    <a:p>
                      <a:pPr/>
                      <a:r>
                        <a:rPr lang="en-US" sz="1200" dirty="0" smtClean="0">
                          <a:solidFill>
                            <a:srgbClr val="000000"/>
                          </a:solidFill>
                        </a:rPr>
                        <a:t>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graphicFrame>
        <p:nvGraphicFramePr>
          <p:cNvPr id="107" name="Table 106"/>
          <p:cNvGraphicFramePr>
            <a:graphicFrameLocks noGrp="1"/>
          </p:cNvGraphicFramePr>
          <p:nvPr>
            <p:extLst>
              <p:ext uri="{D42A27DB-BD31-4B8C-83A1-F6EECF244321}">
                <p14:modId xmlns:p14="http://schemas.microsoft.com/office/powerpoint/2010/main" val="1579011935"/>
              </p:ext>
            </p:extLst>
          </p:nvPr>
        </p:nvGraphicFramePr>
        <p:xfrm>
          <a:off x="4343400" y="457200"/>
          <a:ext cx="3657600" cy="914400"/>
        </p:xfrm>
        <a:graphic>
          <a:graphicData uri="http://schemas.openxmlformats.org/drawingml/2006/table">
            <a:tbl>
              <a:tblPr/>
              <a:tblGrid>
                <a:gridCol w="3657600"/>
              </a:tblGrid>
              <a:tr h="0">
                <a:tc>
                  <a:txBody>
                    <a:bodyPr/>
                    <a:lstStyle/>
                    <a:p>
                      <a:pPr/>
                      <a:r>
                        <a:rPr lang="en-US" sz="1200" dirty="0" smtClean="0">
                          <a:solidFill>
                            <a:srgbClr val="000000"/>
                          </a:solidFill>
                        </a:rPr>
                        <a:t>amet. Vivamus sapien augue,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Proin sed tortor lorem. Curabitur eu nisi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graphicFrame>
        <p:nvGraphicFramePr>
          <p:cNvPr id="160" name="Table 159"/>
          <p:cNvGraphicFramePr>
            <a:graphicFrameLocks noGrp="1"/>
          </p:cNvGraphicFramePr>
          <p:nvPr>
            <p:extLst>
              <p:ext uri="{D42A27DB-BD31-4B8C-83A1-F6EECF244321}">
                <p14:modId xmlns:p14="http://schemas.microsoft.com/office/powerpoint/2010/main" val="1579011935"/>
              </p:ext>
            </p:extLst>
          </p:nvPr>
        </p:nvGraphicFramePr>
        <p:xfrm>
          <a:off x="8321040" y="457200"/>
          <a:ext cx="3657600" cy="914400"/>
        </p:xfrm>
        <a:graphic>
          <a:graphicData uri="http://schemas.openxmlformats.org/drawingml/2006/table">
            <a:tbl>
              <a:tblPr/>
              <a:tblGrid>
                <a:gridCol w="3657600"/>
              </a:tblGrid>
              <a:tr h="0">
                <a:tc>
                  <a:txBody>
                    <a:bodyPr/>
                    <a:lstStyle/>
                    <a:p>
                      <a:pPr/>
                      <a:r>
                        <a:rPr lang="en-US" sz="1200" dirty="0" smtClean="0">
                          <a:solidFill>
                            <a:srgbClr val="000000"/>
                          </a:solidFill>
                        </a:rPr>
                        <a:t>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graphicFrame>
        <p:nvGraphicFramePr>
          <p:cNvPr id="55" name="Table 54"/>
          <p:cNvGraphicFramePr>
            <a:graphicFrameLocks noGrp="1"/>
          </p:cNvGraphicFramePr>
          <p:nvPr>
            <p:extLst>
              <p:ext uri="{D42A27DB-BD31-4B8C-83A1-F6EECF244321}">
                <p14:modId xmlns:p14="http://schemas.microsoft.com/office/powerpoint/2010/main" val="1579011935"/>
              </p:ext>
            </p:extLst>
          </p:nvPr>
        </p:nvGraphicFramePr>
        <p:xfrm>
          <a:off x="457200" y="457200"/>
          <a:ext cx="3657600" cy="914400"/>
        </p:xfrm>
        <a:graphic>
          <a:graphicData uri="http://schemas.openxmlformats.org/drawingml/2006/table">
            <a:tbl>
              <a:tblPr/>
              <a:tblGrid>
                <a:gridCol w="3657600"/>
              </a:tblGrid>
              <a:tr h="0">
                <a:tc>
                  <a:txBody>
                    <a:bodyPr/>
                    <a:lstStyle/>
                    <a:p>
                      <a:pPr/>
                      <a:r>
                        <a:rPr lang="en-US" sz="1200" dirty="0" smtClean="0">
                          <a:solidFill>
                            <a:srgbClr val="000000"/>
                          </a:solidFill>
                        </a:rPr>
                        <a:t>Phasellus in nisl faucibus, pellentesque massa vel, faucibus urna.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Proin sed tortor lorem. Curabitur eu nisi semper, placerat tellus sed, varius nulla. Etiam luctus ac purus nec aliquet. Phasellus nisl metus, dictum ultricies justo a, laoreet consectetur risus. Vestib</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graphicFrame>
        <p:nvGraphicFramePr>
          <p:cNvPr id="109" name="Table 108"/>
          <p:cNvGraphicFramePr>
            <a:graphicFrameLocks noGrp="1"/>
          </p:cNvGraphicFramePr>
          <p:nvPr>
            <p:extLst>
              <p:ext uri="{D42A27DB-BD31-4B8C-83A1-F6EECF244321}">
                <p14:modId xmlns:p14="http://schemas.microsoft.com/office/powerpoint/2010/main" val="1579011935"/>
              </p:ext>
            </p:extLst>
          </p:nvPr>
        </p:nvGraphicFramePr>
        <p:xfrm>
          <a:off x="4343400" y="457200"/>
          <a:ext cx="3657600" cy="914400"/>
        </p:xfrm>
        <a:graphic>
          <a:graphicData uri="http://schemas.openxmlformats.org/drawingml/2006/table">
            <a:tbl>
              <a:tblPr/>
              <a:tblGrid>
                <a:gridCol w="3657600"/>
              </a:tblGrid>
              <a:tr h="0">
                <a:tc>
                  <a:txBody>
                    <a:bodyPr/>
                    <a:lstStyle/>
                    <a:p>
                      <a:pPr/>
                      <a:r>
                        <a:rPr lang="en-US" sz="1200" dirty="0" smtClean="0">
                          <a:solidFill>
                            <a:srgbClr val="000000"/>
                          </a:solidFill>
                        </a:rPr>
                        <a:t>semper, placerat tellus sed, varius nulla. Etiam luctus ac purus nec aliquet. Phasellus nisl metus, dictum ultricies justo a, laoreet consectetur risus. Vestib</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graphicFrame>
        <p:nvGraphicFramePr>
          <p:cNvPr id="163" name="Table 162"/>
          <p:cNvGraphicFramePr>
            <a:graphicFrameLocks noGrp="1"/>
          </p:cNvGraphicFramePr>
          <p:nvPr>
            <p:extLst>
              <p:ext uri="{D42A27DB-BD31-4B8C-83A1-F6EECF244321}">
                <p14:modId xmlns:p14="http://schemas.microsoft.com/office/powerpoint/2010/main" val="1579011935"/>
              </p:ext>
            </p:extLst>
          </p:nvPr>
        </p:nvGraphicFramePr>
        <p:xfrm>
          <a:off x="8321040" y="457200"/>
          <a:ext cx="3657600" cy="914400"/>
        </p:xfrm>
        <a:graphic>
          <a:graphicData uri="http://schemas.openxmlformats.org/drawingml/2006/table">
            <a:tbl>
              <a:tblPr/>
              <a:tblGrid>
                <a:gridCol w="3657600"/>
              </a:tblGrid>
              <a:tr h="0">
                <a:tc>
                  <a:txBody>
                    <a:bodyPr/>
                    <a:lstStyle/>
                    <a:p>
                      <a:pPr/>
                      <a:r>
                        <a:rPr lang="en-US" sz="1200" dirty="0" smtClean="0">
                          <a:solidFill>
                            <a:srgbClr val="000000"/>
                          </a:solidFill>
                        </a:rPr>
                        <a:t>vitae placerat diam molestie sit amet. Vivamus sapien augue,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i. Ut risus lectus, auctor at libero sit amet, accumsan ultricies est. Donec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graphicFrame>
        <p:nvGraphicFramePr>
          <p:cNvPr id="56" name="Table 55"/>
          <p:cNvGraphicFramePr>
            <a:graphicFrameLocks noGrp="1"/>
          </p:cNvGraphicFramePr>
          <p:nvPr>
            <p:extLst>
              <p:ext uri="{D42A27DB-BD31-4B8C-83A1-F6EECF244321}">
                <p14:modId xmlns:p14="http://schemas.microsoft.com/office/powerpoint/2010/main" val="1579011935"/>
              </p:ext>
            </p:extLst>
          </p:nvPr>
        </p:nvGraphicFramePr>
        <p:xfrm>
          <a:off x="8321040" y="457200"/>
          <a:ext cx="3657600" cy="914400"/>
        </p:xfrm>
        <a:graphic>
          <a:graphicData uri="http://schemas.openxmlformats.org/drawingml/2006/table">
            <a:tbl>
              <a:tblPr/>
              <a:tblGrid>
                <a:gridCol w="3657600"/>
              </a:tblGrid>
              <a:tr h="0">
                <a:tc>
                  <a:txBody>
                    <a:bodyPr/>
                    <a:lstStyle/>
                    <a:p>
                      <a:pPr/>
                      <a:r>
                        <a:rPr lang="en-US" sz="1200" dirty="0" smtClean="0">
                          <a:solidFill>
                            <a:srgbClr val="000000"/>
                          </a:solidFill>
                        </a:rPr>
                        <a:t>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Proin sed tortor lorem. Curabitur eu nisi semper, placerat tellus sed, varius nulla. Etiam luctus ac purus nec aliquet. Phasellus nisl metus, dictum ultricies justo a, laoreet consectetur risus. Vestib</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Chart Examples: Bar Chart Grid/Axis Options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3" name="Chart 2"/>
          <p:cNvGraphicFramePr/>
          <p:nvPr/>
        </p:nvGraphicFramePr>
        <p:xfrm>
          <a:off x="457200" y="548640"/>
          <a:ext cx="5486400" cy="2743200"/>
        </p:xfrm>
        <a:graphic xmlns:a="http://schemas.openxmlformats.org/drawingml/2006/main">
          <a:graphicData uri="http://schemas.openxmlformats.org/drawingml/2006/chart">
            <c:chart xmlns:c="http://schemas.openxmlformats.org/drawingml/2006/chart" r:id="rId1"/>
          </a:graphicData>
        </a:graphic>
      </p:graphicFrame>
      <p:graphicFrame>
        <p:nvGraphicFramePr>
          <p:cNvPr id="4" name="Chart 3"/>
          <p:cNvGraphicFramePr/>
          <p:nvPr/>
        </p:nvGraphicFramePr>
        <p:xfrm>
          <a:off x="6400800" y="548640"/>
          <a:ext cx="5486400" cy="2743200"/>
        </p:xfrm>
        <a:graphic xmlns:a="http://schemas.openxmlformats.org/drawingml/2006/main">
          <a:graphicData uri="http://schemas.openxmlformats.org/drawingml/2006/chart">
            <c:chart xmlns:c="http://schemas.openxmlformats.org/drawingml/2006/chart" r:id="rId2"/>
          </a:graphicData>
        </a:graphic>
      </p:graphicFrame>
      <p:sp>
        <p:nvSpPr>
          <p:cNvPr id="5" name="Object 4"/>
          <p:cNvSpPr/>
          <p:nvPr/>
        </p:nvSpPr>
        <p:spPr>
          <a:xfrm>
            <a:off x="457200" y="3474720"/>
            <a:ext cx="5486400" cy="3200400"/>
          </a:xfrm>
          <a:prstGeom prst="rect">
            <a:avLst/>
          </a:prstGeom>
          <a:solidFill>
            <a:srgbClr val="F1F1F1"/>
          </a:solidFill>
        </p:spPr>
        <p:txBody>
          <a:bodyPr wrap="square" rtlCol="0" anchor="ctr"/>
          <a:lstStyle/>
          <a:p>
            <a:pPr/>
            <a:r>
              <a:rPr lang="en-US" dirty="0" smtClean="0">
                <a:solidFill>
                  <a:srgbClr val="F1F1F1"/>
                </a:solidFill>
              </a:rPr>
              <a:t>.</a:t>
            </a:r>
          </a:p>
        </p:txBody>
      </p:sp>
      <p:graphicFrame>
        <p:nvGraphicFramePr>
          <p:cNvPr id="6" name="Chart 5"/>
          <p:cNvGraphicFramePr/>
          <p:nvPr/>
        </p:nvGraphicFramePr>
        <p:xfrm>
          <a:off x="457200" y="3474720"/>
          <a:ext cx="5486400" cy="3200400"/>
        </p:xfrm>
        <a:graphic xmlns:a="http://schemas.openxmlformats.org/drawingml/2006/main">
          <a:graphicData uri="http://schemas.openxmlformats.org/drawingml/2006/chart">
            <c:chart xmlns:c="http://schemas.openxmlformats.org/drawingml/2006/chart" r:id="rId3"/>
          </a:graphicData>
        </a:graphic>
      </p:graphicFrame>
      <p:sp>
        <p:nvSpPr>
          <p:cNvPr id="7" name="Object 6"/>
          <p:cNvSpPr/>
          <p:nvPr/>
        </p:nvSpPr>
        <p:spPr>
          <a:xfrm>
            <a:off x="6400800" y="3474720"/>
            <a:ext cx="5486400" cy="3200400"/>
          </a:xfrm>
          <a:prstGeom prst="rect">
            <a:avLst/>
          </a:prstGeom>
          <a:solidFill>
            <a:srgbClr val="F1F1F1"/>
          </a:solidFill>
        </p:spPr>
        <p:txBody>
          <a:bodyPr wrap="square" rtlCol="0" anchor="ctr"/>
          <a:lstStyle/>
          <a:p>
            <a:pPr/>
            <a:r>
              <a:rPr lang="en-US" dirty="0" smtClean="0">
                <a:solidFill>
                  <a:srgbClr val="F1F1F1"/>
                </a:solidFill>
              </a:rPr>
              <a:t>.</a:t>
            </a:r>
          </a:p>
        </p:txBody>
      </p:sp>
      <p:graphicFrame>
        <p:nvGraphicFramePr>
          <p:cNvPr id="8" name="Chart 7"/>
          <p:cNvGraphicFramePr/>
          <p:nvPr/>
        </p:nvGraphicFramePr>
        <p:xfrm>
          <a:off x="6400800" y="3474720"/>
          <a:ext cx="5486400" cy="3200400"/>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Chart Examples: Bar Chart: Stacked/PercentStacked and Data Table</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3" name="Chart 2"/>
          <p:cNvGraphicFramePr/>
          <p:nvPr/>
        </p:nvGraphicFramePr>
        <p:xfrm>
          <a:off x="457200" y="548640"/>
          <a:ext cx="5486400" cy="2743200"/>
        </p:xfrm>
        <a:graphic xmlns:a="http://schemas.openxmlformats.org/drawingml/2006/main">
          <a:graphicData uri="http://schemas.openxmlformats.org/drawingml/2006/chart">
            <c:chart xmlns:c="http://schemas.openxmlformats.org/drawingml/2006/chart" r:id="rId1"/>
          </a:graphicData>
        </a:graphic>
      </p:graphicFrame>
      <p:graphicFrame>
        <p:nvGraphicFramePr>
          <p:cNvPr id="4" name="Chart 3"/>
          <p:cNvGraphicFramePr/>
          <p:nvPr/>
        </p:nvGraphicFramePr>
        <p:xfrm>
          <a:off x="6400800" y="548640"/>
          <a:ext cx="5486400" cy="2743200"/>
        </p:xfrm>
        <a:graphic xmlns:a="http://schemas.openxmlformats.org/drawingml/2006/main">
          <a:graphicData uri="http://schemas.openxmlformats.org/drawingml/2006/chart">
            <c:chart xmlns:c="http://schemas.openxmlformats.org/drawingml/2006/chart" r:id="rId2"/>
          </a:graphicData>
        </a:graphic>
      </p:graphicFrame>
      <p:graphicFrame>
        <p:nvGraphicFramePr>
          <p:cNvPr id="5" name="Chart 4"/>
          <p:cNvGraphicFramePr/>
          <p:nvPr/>
        </p:nvGraphicFramePr>
        <p:xfrm>
          <a:off x="457200" y="3474720"/>
          <a:ext cx="5486400" cy="3200400"/>
        </p:xfrm>
        <a:graphic xmlns:a="http://schemas.openxmlformats.org/drawingml/2006/main">
          <a:graphicData uri="http://schemas.openxmlformats.org/drawingml/2006/chart">
            <c:chart xmlns:c="http://schemas.openxmlformats.org/drawingml/2006/chart" r:id="rId3"/>
          </a:graphicData>
        </a:graphic>
      </p:graphicFrame>
      <p:sp>
        <p:nvSpPr>
          <p:cNvPr id="6" name="Object 5"/>
          <p:cNvSpPr/>
          <p:nvPr/>
        </p:nvSpPr>
        <p:spPr>
          <a:xfrm>
            <a:off x="6400800" y="3474720"/>
            <a:ext cx="5486400" cy="3200400"/>
          </a:xfrm>
          <a:prstGeom prst="rect">
            <a:avLst/>
          </a:prstGeom>
          <a:solidFill>
            <a:srgbClr val="F1F1F1"/>
          </a:solidFill>
        </p:spPr>
        <p:txBody>
          <a:bodyPr wrap="square" rtlCol="0" anchor="ctr"/>
          <a:lstStyle/>
          <a:p>
            <a:pPr/>
            <a:r>
              <a:rPr lang="en-US" dirty="0" smtClean="0">
                <a:solidFill>
                  <a:srgbClr val="F1F1F1"/>
                </a:solidFill>
              </a:rPr>
              <a:t>.</a:t>
            </a:r>
          </a:p>
        </p:txBody>
      </p:sp>
      <p:graphicFrame>
        <p:nvGraphicFramePr>
          <p:cNvPr id="7" name="Chart 6"/>
          <p:cNvGraphicFramePr/>
          <p:nvPr/>
        </p:nvGraphicFramePr>
        <p:xfrm>
          <a:off x="6400800" y="3474720"/>
          <a:ext cx="5486400" cy="3200400"/>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Chart Examples: Lots of Bars (&gt;26 letters)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3" name="Chart 2"/>
          <p:cNvGraphicFramePr/>
          <p:nvPr/>
        </p:nvGraphicFramePr>
        <p:xfrm>
          <a:off x="457200" y="457200"/>
          <a:ext cx="10972796" cy="6172200"/>
        </p:xfrm>
        <a:graphic xmlns:a="http://schemas.openxmlformats.org/drawingml/2006/main">
          <a:graphicData uri="http://schemas.openxmlformats.org/drawingml/2006/chart">
            <c:chart xmlns:c="http://schemas.openxmlformats.org/drawingml/2006/chart" r:id="rId1"/>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Chart Examples: Multi-Color Bars, `catLabelFormatCode`, `valAxisMajorUnit`, `valAxisLabelFormatCode`</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3" name="Chart 2"/>
          <p:cNvGraphicFramePr/>
          <p:nvPr/>
        </p:nvGraphicFramePr>
        <p:xfrm>
          <a:off x="457200" y="548640"/>
          <a:ext cx="5486398" cy="2743200"/>
        </p:xfrm>
        <a:graphic xmlns:a="http://schemas.openxmlformats.org/drawingml/2006/main">
          <a:graphicData uri="http://schemas.openxmlformats.org/drawingml/2006/chart">
            <c:chart xmlns:c="http://schemas.openxmlformats.org/drawingml/2006/chart" r:id="rId1"/>
          </a:graphicData>
        </a:graphic>
      </p:graphicFrame>
      <p:graphicFrame>
        <p:nvGraphicFramePr>
          <p:cNvPr id="4" name="Chart 3"/>
          <p:cNvGraphicFramePr/>
          <p:nvPr/>
        </p:nvGraphicFramePr>
        <p:xfrm>
          <a:off x="6400800" y="548640"/>
          <a:ext cx="5486398" cy="2743200"/>
        </p:xfrm>
        <a:graphic xmlns:a="http://schemas.openxmlformats.org/drawingml/2006/main">
          <a:graphicData uri="http://schemas.openxmlformats.org/drawingml/2006/chart">
            <c:chart xmlns:c="http://schemas.openxmlformats.org/drawingml/2006/chart" r:id="rId2"/>
          </a:graphicData>
        </a:graphic>
      </p:graphicFrame>
      <p:graphicFrame>
        <p:nvGraphicFramePr>
          <p:cNvPr id="5" name="Chart 4"/>
          <p:cNvGraphicFramePr/>
          <p:nvPr/>
        </p:nvGraphicFramePr>
        <p:xfrm>
          <a:off x="457200" y="3657600"/>
          <a:ext cx="5486398" cy="2743200"/>
        </p:xfrm>
        <a:graphic xmlns:a="http://schemas.openxmlformats.org/drawingml/2006/main">
          <a:graphicData uri="http://schemas.openxmlformats.org/drawingml/2006/chart">
            <c:chart xmlns:c="http://schemas.openxmlformats.org/drawingml/2006/chart" r:id="rId3"/>
          </a:graphicData>
        </a:graphic>
      </p:graphicFrame>
      <p:graphicFrame>
        <p:nvGraphicFramePr>
          <p:cNvPr id="6" name="Chart 5"/>
          <p:cNvGraphicFramePr/>
          <p:nvPr/>
        </p:nvGraphicFramePr>
        <p:xfrm>
          <a:off x="6400800" y="3657600"/>
          <a:ext cx="5486398" cy="2743200"/>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Arial"/>
        <a:cs typeface="Arial"/>
        <a:font script="Jpan" typeface="MS P????"/>
        <a:font script="Hang" typeface="?? ??"/>
        <a:font script="Hans" typeface="??"/>
        <a:font script="Hant"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Arial"/>
        <a:cs typeface="Arial"/>
        <a:font script="Jpan" typeface="MS P????"/>
        <a:font script="Hang" typeface="?? ??"/>
        <a:font script="Hans" typeface="??"/>
        <a:font script="Hant"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55</Slides>
  <Notes>0</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vector>
  </TitlesOfParts>
  <Company>S.T.A.R. Laboratories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Test Suite Presentation</dc:title>
  <dc:subject>PptxGenJS Test Suite Export</dc:subject>
  <dc:creator>Brent Ely</dc:creator>
  <cp:lastModifiedBy>Brent Ely</cp:lastModifiedBy>
  <cp:revision>15</cp:revision>
  <dcterms:created xsi:type="dcterms:W3CDTF">2017-11-06T21:03:32.887Z</dcterms:created>
  <dcterms:modified xsi:type="dcterms:W3CDTF">2017-11-06T21:03:32.887Z</dcterms:modified>
</cp:coreProperties>
</file>